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85"/>
  </p:notesMasterIdLst>
  <p:handoutMasterIdLst>
    <p:handoutMasterId r:id="rId86"/>
  </p:handoutMasterIdLst>
  <p:sldIdLst>
    <p:sldId id="410" r:id="rId5"/>
    <p:sldId id="505" r:id="rId6"/>
    <p:sldId id="504" r:id="rId7"/>
    <p:sldId id="506" r:id="rId8"/>
    <p:sldId id="502" r:id="rId9"/>
    <p:sldId id="480" r:id="rId10"/>
    <p:sldId id="481" r:id="rId11"/>
    <p:sldId id="495" r:id="rId12"/>
    <p:sldId id="509" r:id="rId13"/>
    <p:sldId id="485" r:id="rId14"/>
    <p:sldId id="484" r:id="rId15"/>
    <p:sldId id="489" r:id="rId16"/>
    <p:sldId id="496" r:id="rId17"/>
    <p:sldId id="494" r:id="rId18"/>
    <p:sldId id="483" r:id="rId19"/>
    <p:sldId id="486" r:id="rId20"/>
    <p:sldId id="482" r:id="rId21"/>
    <p:sldId id="490" r:id="rId22"/>
    <p:sldId id="491" r:id="rId23"/>
    <p:sldId id="497" r:id="rId24"/>
    <p:sldId id="492" r:id="rId25"/>
    <p:sldId id="498" r:id="rId26"/>
    <p:sldId id="499" r:id="rId27"/>
    <p:sldId id="493" r:id="rId28"/>
    <p:sldId id="488" r:id="rId29"/>
    <p:sldId id="487" r:id="rId30"/>
    <p:sldId id="458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468" r:id="rId39"/>
    <p:sldId id="469" r:id="rId40"/>
    <p:sldId id="459" r:id="rId41"/>
    <p:sldId id="470" r:id="rId42"/>
    <p:sldId id="460" r:id="rId43"/>
    <p:sldId id="472" r:id="rId44"/>
    <p:sldId id="473" r:id="rId45"/>
    <p:sldId id="474" r:id="rId46"/>
    <p:sldId id="475" r:id="rId47"/>
    <p:sldId id="471" r:id="rId48"/>
    <p:sldId id="476" r:id="rId49"/>
    <p:sldId id="477" r:id="rId50"/>
    <p:sldId id="478" r:id="rId51"/>
    <p:sldId id="479" r:id="rId52"/>
    <p:sldId id="440" r:id="rId53"/>
    <p:sldId id="441" r:id="rId54"/>
    <p:sldId id="442" r:id="rId55"/>
    <p:sldId id="443" r:id="rId56"/>
    <p:sldId id="444" r:id="rId57"/>
    <p:sldId id="445" r:id="rId58"/>
    <p:sldId id="446" r:id="rId59"/>
    <p:sldId id="447" r:id="rId60"/>
    <p:sldId id="449" r:id="rId61"/>
    <p:sldId id="450" r:id="rId62"/>
    <p:sldId id="451" r:id="rId63"/>
    <p:sldId id="452" r:id="rId64"/>
    <p:sldId id="453" r:id="rId65"/>
    <p:sldId id="455" r:id="rId66"/>
    <p:sldId id="454" r:id="rId67"/>
    <p:sldId id="456" r:id="rId68"/>
    <p:sldId id="457" r:id="rId69"/>
    <p:sldId id="425" r:id="rId70"/>
    <p:sldId id="427" r:id="rId71"/>
    <p:sldId id="428" r:id="rId72"/>
    <p:sldId id="429" r:id="rId73"/>
    <p:sldId id="431" r:id="rId74"/>
    <p:sldId id="432" r:id="rId75"/>
    <p:sldId id="433" r:id="rId76"/>
    <p:sldId id="434" r:id="rId77"/>
    <p:sldId id="435" r:id="rId78"/>
    <p:sldId id="436" r:id="rId79"/>
    <p:sldId id="437" r:id="rId80"/>
    <p:sldId id="438" r:id="rId81"/>
    <p:sldId id="439" r:id="rId82"/>
    <p:sldId id="507" r:id="rId83"/>
    <p:sldId id="284" r:id="rId8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39"/>
    <a:srgbClr val="E5AC30"/>
    <a:srgbClr val="046B84"/>
    <a:srgbClr val="D2A43B"/>
    <a:srgbClr val="008080"/>
    <a:srgbClr val="006666"/>
    <a:srgbClr val="FFFFCC"/>
    <a:srgbClr val="CC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84" autoAdjust="0"/>
  </p:normalViewPr>
  <p:slideViewPr>
    <p:cSldViewPr snapToGrid="0">
      <p:cViewPr varScale="1">
        <p:scale>
          <a:sx n="106" d="100"/>
          <a:sy n="106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2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572B5-A3C4-4247-86C0-39837388442B}" type="datetimeFigureOut">
              <a:rPr lang="vi-VN" smtClean="0"/>
              <a:pPr/>
              <a:t>11/06/2021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04DF-CEA3-4641-97AB-BD77090A715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311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64E30043-8C10-7B47-A809-3F1C83F4798E}" type="datetimeFigureOut">
              <a:rPr lang="en-US" smtClean="0"/>
              <a:pPr/>
              <a:t>21/06/11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9A373DA-F9AA-A644-86AE-7CBAAC2463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5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84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050B2F-3EDC-3C41-A9C5-C176E080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338" y="4139316"/>
            <a:ext cx="9858761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 b="1" i="0">
                <a:solidFill>
                  <a:srgbClr val="D2A43B"/>
                </a:solidFill>
                <a:latin typeface="Times New Roman" pitchFamily="18" charset="0"/>
              </a:defRPr>
            </a:lvl1pPr>
          </a:lstStyle>
          <a:p>
            <a:endParaRPr lang="vi-VN" dirty="0" smtClean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3050B2F-3EDC-3C41-A9C5-C176E080B547}"/>
              </a:ext>
            </a:extLst>
          </p:cNvPr>
          <p:cNvSpPr txBox="1">
            <a:spLocks/>
          </p:cNvSpPr>
          <p:nvPr userDrawn="1"/>
        </p:nvSpPr>
        <p:spPr>
          <a:xfrm>
            <a:off x="2039073" y="1626101"/>
            <a:ext cx="93870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D2A43B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endParaRPr lang="vi-VN" dirty="0" smtClean="0">
              <a:latin typeface="Times New Roman" pitchFamily="18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3050B2F-3EDC-3C41-A9C5-C176E080B547}"/>
              </a:ext>
            </a:extLst>
          </p:cNvPr>
          <p:cNvSpPr txBox="1">
            <a:spLocks/>
          </p:cNvSpPr>
          <p:nvPr userDrawn="1"/>
        </p:nvSpPr>
        <p:spPr>
          <a:xfrm>
            <a:off x="1791338" y="2689081"/>
            <a:ext cx="988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D2A43B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algn="l"/>
            <a:endParaRPr lang="vi-VN" sz="2400" b="0" baseline="0" dirty="0" smtClean="0"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1338" y="1350334"/>
            <a:ext cx="9882538" cy="4358257"/>
          </a:xfrm>
        </p:spPr>
        <p:txBody>
          <a:bodyPr>
            <a:normAutofit/>
          </a:bodyPr>
          <a:lstStyle>
            <a:lvl1pPr marL="0" indent="0">
              <a:buFont typeface="Calibri" pitchFamily="34" charset="0"/>
              <a:buNone/>
              <a:defRPr sz="2400">
                <a:latin typeface="Times New Roman" pitchFamily="18" charset="0"/>
              </a:defRPr>
            </a:lvl1pPr>
            <a:lvl2pPr marL="685800" indent="-228600">
              <a:buFont typeface="Calibri" pitchFamily="34" charset="0"/>
              <a:buChar char="⁺"/>
              <a:defRPr sz="2400">
                <a:latin typeface="+mn-lt"/>
              </a:defRPr>
            </a:lvl2pPr>
            <a:lvl3pPr marL="1143000" indent="-228600">
              <a:buFont typeface="Wingdings" pitchFamily="2" charset="2"/>
              <a:buChar char="ü"/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61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8828"/>
            <a:ext cx="10515600" cy="4719764"/>
          </a:xfrm>
        </p:spPr>
        <p:txBody>
          <a:bodyPr>
            <a:normAutofit/>
          </a:bodyPr>
          <a:lstStyle>
            <a:lvl1pPr marL="342900" indent="-342900" algn="just">
              <a:lnSpc>
                <a:spcPct val="150000"/>
              </a:lnSpc>
              <a:buFont typeface="Wingdings" pitchFamily="2" charset="2"/>
              <a:buChar char="Ø"/>
              <a:defRPr sz="2200">
                <a:solidFill>
                  <a:schemeClr val="bg1"/>
                </a:solidFill>
                <a:latin typeface="Times New Roman" pitchFamily="18" charset="0"/>
              </a:defRPr>
            </a:lvl1pPr>
            <a:lvl2pPr marL="685800" indent="-228600" algn="just">
              <a:lnSpc>
                <a:spcPct val="150000"/>
              </a:lnSpc>
              <a:buFont typeface="Calibri" pitchFamily="34" charset="0"/>
              <a:buChar char="⁺"/>
              <a:defRPr sz="22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just">
              <a:lnSpc>
                <a:spcPct val="150000"/>
              </a:lnSpc>
              <a:buFont typeface="Wingdings" pitchFamily="2" charset="2"/>
              <a:buChar char="ü"/>
              <a:defRPr sz="2200">
                <a:solidFill>
                  <a:schemeClr val="bg1"/>
                </a:solidFill>
                <a:latin typeface="Times New Roman" pitchFamily="18" charset="0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00" b="1" i="0">
                <a:solidFill>
                  <a:srgbClr val="D2A43B"/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2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15920"/>
            <a:ext cx="5181600" cy="4626158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FontTx/>
              <a:buChar char="-"/>
              <a:defRPr sz="2400">
                <a:latin typeface="Times New Roman" pitchFamily="18" charset="0"/>
              </a:defRPr>
            </a:lvl1pPr>
            <a:lvl2pPr marL="800100" indent="-342900">
              <a:lnSpc>
                <a:spcPct val="150000"/>
              </a:lnSpc>
              <a:buFontTx/>
              <a:buChar char="+"/>
              <a:defRPr sz="2400">
                <a:latin typeface="Times New Roman" pitchFamily="18" charset="0"/>
              </a:defRPr>
            </a:lvl2pPr>
            <a:lvl3pPr marL="1257300" indent="-342900">
              <a:lnSpc>
                <a:spcPct val="150000"/>
              </a:lnSpc>
              <a:buFont typeface="Wingdings" pitchFamily="2" charset="2"/>
              <a:buChar char="ü"/>
              <a:defRPr sz="2400">
                <a:latin typeface="Times New Roman" pitchFamily="18" charset="0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D2A43B"/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9288" y="1115920"/>
            <a:ext cx="5181600" cy="4626158"/>
          </a:xfrm>
        </p:spPr>
        <p:txBody>
          <a:bodyPr>
            <a:normAutofit/>
          </a:bodyPr>
          <a:lstStyle>
            <a:lvl1pPr marL="228600" indent="-228600">
              <a:lnSpc>
                <a:spcPct val="150000"/>
              </a:lnSpc>
              <a:buFontTx/>
              <a:buChar char="-"/>
              <a:defRPr sz="2400">
                <a:latin typeface="Times New Roman" pitchFamily="18" charset="0"/>
              </a:defRPr>
            </a:lvl1pPr>
            <a:lvl2pPr marL="800100" indent="-342900">
              <a:lnSpc>
                <a:spcPct val="150000"/>
              </a:lnSpc>
              <a:buFontTx/>
              <a:buChar char="+"/>
              <a:defRPr sz="2400">
                <a:latin typeface="Times New Roman" pitchFamily="18" charset="0"/>
              </a:defRPr>
            </a:lvl2pPr>
            <a:lvl3pPr marL="1257300" indent="-342900">
              <a:lnSpc>
                <a:spcPct val="150000"/>
              </a:lnSpc>
              <a:buFont typeface="Wingdings" pitchFamily="2" charset="2"/>
              <a:buChar char="ü"/>
              <a:defRPr sz="2400">
                <a:latin typeface="Times New Roman" pitchFamily="18" charset="0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610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73729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D2A43B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12061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3729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D2A43B"/>
                </a:solidFill>
                <a:latin typeface="Montserrat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12061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 b="0" i="0"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1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D2A43B"/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3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642646"/>
          </a:xfrm>
        </p:spPr>
        <p:txBody>
          <a:bodyPr/>
          <a:lstStyle>
            <a:lvl1pPr>
              <a:defRPr sz="3200">
                <a:latin typeface="Montserrat" pitchFamily="2" charset="77"/>
              </a:defRPr>
            </a:lvl1pPr>
            <a:lvl2pPr>
              <a:defRPr sz="2800">
                <a:latin typeface="Montserrat" pitchFamily="2" charset="77"/>
              </a:defRPr>
            </a:lvl2pPr>
            <a:lvl3pPr>
              <a:defRPr sz="2400">
                <a:latin typeface="Montserrat" pitchFamily="2" charset="77"/>
              </a:defRPr>
            </a:lvl3pPr>
            <a:lvl4pPr>
              <a:defRPr sz="2000">
                <a:latin typeface="Montserrat" pitchFamily="2" charset="77"/>
              </a:defRPr>
            </a:lvl4pPr>
            <a:lvl5pPr>
              <a:defRPr sz="2000">
                <a:latin typeface="Montserra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42646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484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 b="1" i="0">
                <a:solidFill>
                  <a:srgbClr val="D2A43B"/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642645"/>
          </a:xfrm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42645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5809416"/>
            <a:ext cx="2743200" cy="365125"/>
          </a:xfrm>
        </p:spPr>
        <p:txBody>
          <a:bodyPr/>
          <a:lstStyle>
            <a:lvl1pPr>
              <a:defRPr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D2A43B"/>
                </a:solidFill>
                <a:latin typeface="Montserra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8EE4B-A928-AF41-A818-5448DED38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7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l">
              <a:defRPr b="1">
                <a:solidFill>
                  <a:srgbClr val="D1930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10972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609600" y="6465889"/>
            <a:ext cx="2844800" cy="365125"/>
          </a:xfrm>
        </p:spPr>
        <p:txBody>
          <a:bodyPr/>
          <a:lstStyle>
            <a:lvl1pPr>
              <a:defRPr>
                <a:solidFill>
                  <a:srgbClr val="D1930F"/>
                </a:solidFill>
              </a:defRPr>
            </a:lvl1pPr>
          </a:lstStyle>
          <a:p>
            <a:fld id="{0D7D65FD-396F-4592-B80B-5D07E42BC353}" type="datetime1">
              <a:rPr lang="en-US" altLang="en-US"/>
              <a:pPr/>
              <a:t>21/06/11</a:t>
            </a:fld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4165600" y="6465889"/>
            <a:ext cx="3860800" cy="365125"/>
          </a:xfrm>
        </p:spPr>
        <p:txBody>
          <a:bodyPr/>
          <a:lstStyle>
            <a:lvl1pPr>
              <a:defRPr>
                <a:solidFill>
                  <a:srgbClr val="D1930F"/>
                </a:solidFill>
              </a:defRPr>
            </a:lvl1pPr>
          </a:lstStyle>
          <a:p>
            <a:pPr>
              <a:defRPr/>
            </a:pPr>
            <a:r>
              <a:rPr lang="en-GB"/>
              <a:t>Vietnam Airlines Master Template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839200" y="6465889"/>
            <a:ext cx="2032000" cy="365125"/>
          </a:xfrm>
        </p:spPr>
        <p:txBody>
          <a:bodyPr/>
          <a:lstStyle>
            <a:lvl1pPr>
              <a:defRPr>
                <a:solidFill>
                  <a:srgbClr val="D1930F"/>
                </a:solidFill>
              </a:defRPr>
            </a:lvl1pPr>
          </a:lstStyle>
          <a:p>
            <a:fld id="{D5106B60-B055-45EA-B6C5-F4D818CF9E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292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E876FE3-6897-AC45-A781-6CFE41690726}" type="datetime1">
              <a:rPr lang="en-US" smtClean="0"/>
              <a:pPr/>
              <a:t>21/06/11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6C6B6B8D-D74E-47CD-B5EE-156060B7C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0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2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6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7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7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8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9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5.xml"/><Relationship Id="rId4" Type="http://schemas.openxmlformats.org/officeDocument/2006/relationships/image" Target="../media/image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6.xml"/><Relationship Id="rId4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8.xml"/><Relationship Id="rId4" Type="http://schemas.openxmlformats.org/officeDocument/2006/relationships/image" Target="../media/image1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0.xml"/><Relationship Id="rId4" Type="http://schemas.openxmlformats.org/officeDocument/2006/relationships/image" Target="../media/image10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1.xml"/><Relationship Id="rId4" Type="http://schemas.openxmlformats.org/officeDocument/2006/relationships/image" Target="../media/image10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2.xml"/><Relationship Id="rId4" Type="http://schemas.openxmlformats.org/officeDocument/2006/relationships/image" Target="../media/image11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4.xml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90187" y="2530263"/>
            <a:ext cx="11042210" cy="850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ATVSLĐ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Trao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29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2900" b="1" dirty="0">
              <a:solidFill>
                <a:srgbClr val="FFDC39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7" y="6043029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44" y="3824887"/>
            <a:ext cx="3645097" cy="2133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41" y="3822069"/>
            <a:ext cx="3208504" cy="2130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80" y="3824887"/>
            <a:ext cx="3321664" cy="21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859" y="1085395"/>
            <a:ext cx="11128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5395865" y="2290527"/>
            <a:ext cx="6201623" cy="293332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1" y="5585988"/>
            <a:ext cx="11200408" cy="8799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Thay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thế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thống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200" dirty="0" smtClean="0">
                <a:solidFill>
                  <a:srgbClr val="046B84"/>
                </a:solidFill>
              </a:rPr>
              <a:t> hang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thường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xuyên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</a:p>
          <a:p>
            <a:r>
              <a:rPr lang="en-US" altLang="en-US" sz="2200" dirty="0" err="1" smtClean="0">
                <a:solidFill>
                  <a:srgbClr val="046B84"/>
                </a:solidFill>
              </a:rPr>
              <a:t>Tổng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ty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Hàng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200" dirty="0" smtClean="0">
                <a:solidFill>
                  <a:srgbClr val="046B84"/>
                </a:solidFill>
              </a:rPr>
              <a:t> Nam -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CTCP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2290527"/>
            <a:ext cx="4706112" cy="29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8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53430" y="1227373"/>
            <a:ext cx="1087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919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666653" y="2218099"/>
            <a:ext cx="7849355" cy="278846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590513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Lê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Minh </a:t>
            </a:r>
            <a:r>
              <a:rPr lang="en-US" sz="2200" dirty="0" err="1" smtClean="0">
                <a:solidFill>
                  <a:srgbClr val="046B84"/>
                </a:solidFill>
              </a:rPr>
              <a:t>Tâm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6653" y="5432079"/>
            <a:ext cx="7849355" cy="103380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lịch</a:t>
            </a:r>
            <a:r>
              <a:rPr lang="en-US" altLang="en-US" sz="2200" dirty="0" smtClean="0">
                <a:solidFill>
                  <a:srgbClr val="046B84"/>
                </a:solidFill>
              </a:rPr>
              <a:t> SIM”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4" y="2082040"/>
            <a:ext cx="2540374" cy="349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4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 smtClean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Xuân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Hiệp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652664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Đông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Trang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62430"/>
            <a:ext cx="10058400" cy="60345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CNTT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thay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thế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thẻ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mời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giấy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phòng</a:t>
            </a:r>
            <a:r>
              <a:rPr lang="en-US" altLang="en-US" sz="2200" dirty="0" smtClean="0">
                <a:solidFill>
                  <a:srgbClr val="046B84"/>
                </a:solidFill>
              </a:rPr>
              <a:t> C”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4" y="1937627"/>
            <a:ext cx="2426330" cy="3185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455" y="1937627"/>
            <a:ext cx="2241468" cy="31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01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23485" y="2394913"/>
            <a:ext cx="6047715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2634" y="5927603"/>
            <a:ext cx="297212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Phú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Quang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23485" y="5658416"/>
            <a:ext cx="6047716" cy="8074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</a:t>
            </a:r>
          </a:p>
          <a:p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chấm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6" y="2233088"/>
            <a:ext cx="2643331" cy="36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89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23485" y="2394913"/>
            <a:ext cx="6047715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2635" y="5812324"/>
            <a:ext cx="2682415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Phạm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Tiến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01220" y="5658416"/>
            <a:ext cx="7514375" cy="8074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Cải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nền</a:t>
            </a:r>
            <a:r>
              <a:rPr lang="en-US" altLang="en-US" sz="2100" dirty="0" smtClean="0">
                <a:solidFill>
                  <a:srgbClr val="046B84"/>
                </a:solidFill>
              </a:rPr>
              <a:t> xi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măng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giặt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Đội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cung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vật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tư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nền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phủ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sơn</a:t>
            </a:r>
            <a:r>
              <a:rPr lang="en-US" altLang="en-US" sz="2100" dirty="0" smtClean="0">
                <a:solidFill>
                  <a:srgbClr val="046B84"/>
                </a:solidFill>
              </a:rPr>
              <a:t> Epoxy”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0" y="2481875"/>
            <a:ext cx="2285843" cy="33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2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209266"/>
            <a:ext cx="10875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060316" y="2127564"/>
            <a:ext cx="6810884" cy="287900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590513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smtClean="0">
                <a:solidFill>
                  <a:srgbClr val="046B84"/>
                </a:solidFill>
              </a:rPr>
              <a:t>Chu </a:t>
            </a:r>
            <a:r>
              <a:rPr lang="en-US" sz="2200" dirty="0" err="1" smtClean="0">
                <a:solidFill>
                  <a:srgbClr val="046B84"/>
                </a:solidFill>
              </a:rPr>
              <a:t>Thị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Thanh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Huyền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18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6653" y="5432079"/>
            <a:ext cx="7849355" cy="103380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Số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dữ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lưu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trữ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tài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0" y="2127564"/>
            <a:ext cx="2595370" cy="34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2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859" y="1085395"/>
            <a:ext cx="11128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363771" y="2290527"/>
            <a:ext cx="7233718" cy="293332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363770" y="5585988"/>
            <a:ext cx="7152239" cy="8799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cập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nhật</a:t>
            </a:r>
            <a:r>
              <a:rPr lang="en-US" altLang="en-US" sz="2200" dirty="0" smtClean="0">
                <a:solidFill>
                  <a:srgbClr val="046B84"/>
                </a:solidFill>
              </a:rPr>
              <a:t> VIP/CIP”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2859" y="5748949"/>
            <a:ext cx="3079474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Phú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Quang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6" y="2228972"/>
            <a:ext cx="2411821" cy="352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81415" y="1330086"/>
            <a:ext cx="10746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666653" y="2326741"/>
            <a:ext cx="7849355" cy="267982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590513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Nhan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Bá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Công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6653" y="5432079"/>
            <a:ext cx="7849355" cy="103380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Xây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dựng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lập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tuần</a:t>
            </a:r>
            <a:r>
              <a:rPr lang="en-US" altLang="en-US" sz="2100" dirty="0" smtClean="0">
                <a:solidFill>
                  <a:srgbClr val="046B84"/>
                </a:solidFill>
              </a:rPr>
              <a:t>/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quý</a:t>
            </a:r>
            <a:r>
              <a:rPr lang="en-US" altLang="en-US" sz="2100" dirty="0" smtClean="0">
                <a:solidFill>
                  <a:srgbClr val="046B84"/>
                </a:solidFill>
              </a:rPr>
              <a:t>/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năm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2" y="1914861"/>
            <a:ext cx="2501637" cy="36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4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Nhan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Bá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Công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652664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Hùng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62430"/>
            <a:ext cx="10058400" cy="60345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Số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Đơn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nguyện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vọng</a:t>
            </a:r>
            <a:r>
              <a:rPr lang="en-US" altLang="en-US" sz="2200" dirty="0" smtClean="0">
                <a:solidFill>
                  <a:srgbClr val="046B84"/>
                </a:solidFill>
              </a:rPr>
              <a:t> (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Vncrew</a:t>
            </a:r>
            <a:r>
              <a:rPr lang="en-US" altLang="en-US" sz="2200" dirty="0" smtClean="0">
                <a:solidFill>
                  <a:srgbClr val="046B84"/>
                </a:solidFill>
              </a:rPr>
              <a:t>)”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" y="1921406"/>
            <a:ext cx="2137454" cy="3202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13" y="1918181"/>
            <a:ext cx="2153952" cy="321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1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4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4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4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Tưởng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Vân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652664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Bùi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Liêm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62430"/>
            <a:ext cx="10058400" cy="60345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tiếp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viên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nghỉ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gián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đoạn</a:t>
            </a:r>
            <a:r>
              <a:rPr lang="en-US" altLang="en-US" sz="2200" dirty="0" smtClean="0">
                <a:solidFill>
                  <a:srgbClr val="046B84"/>
                </a:solidFill>
              </a:rPr>
              <a:t> bay (Cabin net)”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8" y="1667417"/>
            <a:ext cx="2307001" cy="3455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58" y="1667417"/>
            <a:ext cx="2381062" cy="34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49789" y="2453489"/>
            <a:ext cx="11042210" cy="8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Vietnam Airlines”</a:t>
            </a:r>
            <a:endParaRPr lang="en-US" sz="34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6" y="5972761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0" y="3702867"/>
            <a:ext cx="3537286" cy="218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2" y="3702867"/>
            <a:ext cx="3163236" cy="2179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1" y="3705764"/>
            <a:ext cx="3267343" cy="2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479453" y="2337607"/>
            <a:ext cx="6391747" cy="280476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2635" y="5812324"/>
            <a:ext cx="281821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Hùng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79452" y="5543137"/>
            <a:ext cx="6391747" cy="8074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</a:t>
            </a:r>
          </a:p>
          <a:p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Cải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máy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nhiệt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4" y="2471596"/>
            <a:ext cx="2530518" cy="3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1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906978" y="2394913"/>
            <a:ext cx="6047715" cy="269334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40208" y="5817495"/>
            <a:ext cx="305360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Phạm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Hương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Giang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28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88522" y="5466826"/>
            <a:ext cx="7390860" cy="88895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endParaRPr lang="en-US" altLang="en-US" sz="2100" dirty="0" smtClean="0">
              <a:solidFill>
                <a:srgbClr val="046B84"/>
              </a:solidFill>
            </a:endParaRP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Lưu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lịch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di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CBCNV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100" dirty="0" smtClean="0">
                <a:solidFill>
                  <a:srgbClr val="046B84"/>
                </a:solidFill>
              </a:rPr>
              <a:t> Google Form”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1" y="2394913"/>
            <a:ext cx="2688879" cy="34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3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23485" y="2394913"/>
            <a:ext cx="6047715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2635" y="5812324"/>
            <a:ext cx="2682415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Vũ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Mạnh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Tốn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983525" y="5658416"/>
            <a:ext cx="7532483" cy="8074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Rà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soát</a:t>
            </a:r>
            <a:r>
              <a:rPr lang="en-US" altLang="en-US" sz="2200" dirty="0" smtClean="0">
                <a:solidFill>
                  <a:srgbClr val="046B84"/>
                </a:solidFill>
              </a:rPr>
              <a:t>,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bổ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lại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nội</a:t>
            </a:r>
            <a:r>
              <a:rPr lang="en-US" altLang="en-US" sz="2200" dirty="0" smtClean="0">
                <a:solidFill>
                  <a:srgbClr val="046B84"/>
                </a:solidFill>
              </a:rPr>
              <a:t> dung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hòm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thư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mail.Skypec.com.vn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17" y="2173774"/>
            <a:ext cx="23812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7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23485" y="2394913"/>
            <a:ext cx="6047715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Cuộc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thi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:“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VNAer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tự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hào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  <a:r>
              <a:rPr lang="en-US" sz="2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cống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hiến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15224" y="5812324"/>
            <a:ext cx="2728067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Đỗ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Đức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Thiện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983525" y="5658416"/>
            <a:ext cx="7532483" cy="8074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Làm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mũ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kính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chống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giọt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bắn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0" y="2394913"/>
            <a:ext cx="2368648" cy="34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63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23485" y="2394913"/>
            <a:ext cx="6047715" cy="269334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40207" y="5628759"/>
            <a:ext cx="2682415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Sỹ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Đạo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5541" y="5329918"/>
            <a:ext cx="7360467" cy="113597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endParaRPr lang="en-US" altLang="en-US" sz="2100" dirty="0" smtClean="0">
              <a:solidFill>
                <a:srgbClr val="046B84"/>
              </a:solidFill>
            </a:endParaRP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thời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gian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nhiện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Jet A-1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vận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Chiểu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0" y="2430118"/>
            <a:ext cx="2343150" cy="31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70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2859" y="1085395"/>
            <a:ext cx="111280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TSN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911097" y="2109457"/>
            <a:ext cx="7686392" cy="311439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47723" y="5649362"/>
            <a:ext cx="7749766" cy="81652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kiểm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tài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</a:p>
          <a:p>
            <a:r>
              <a:rPr lang="en-US" altLang="en-US" sz="2200" dirty="0" smtClean="0">
                <a:solidFill>
                  <a:srgbClr val="046B84"/>
                </a:solidFill>
              </a:rPr>
              <a:t>(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mới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triển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khai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tài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sản</a:t>
            </a:r>
            <a:r>
              <a:rPr lang="en-US" altLang="en-US" sz="2200" dirty="0" smtClean="0">
                <a:solidFill>
                  <a:srgbClr val="046B84"/>
                </a:solidFill>
              </a:rPr>
              <a:t>)”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08681" y="5649362"/>
            <a:ext cx="3106634" cy="60658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Đoàn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Duy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0" y="1837853"/>
            <a:ext cx="2693190" cy="38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6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7" y="186591"/>
            <a:ext cx="11192671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186820" y="2525917"/>
            <a:ext cx="5948126" cy="257805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871220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Mỹ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Phương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134946" y="5128325"/>
            <a:ext cx="2806575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Khương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Uyển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5794218"/>
            <a:ext cx="11625921" cy="75143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Lớp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đảo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ngược</a:t>
            </a:r>
            <a:r>
              <a:rPr lang="en-US" altLang="en-US" sz="2100" dirty="0" smtClean="0">
                <a:solidFill>
                  <a:srgbClr val="046B84"/>
                </a:solidFill>
              </a:rPr>
              <a:t> (Flipped Classroom) –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pháp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tập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thế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mới</a:t>
            </a:r>
            <a:r>
              <a:rPr lang="en-US" altLang="en-US" sz="2100" dirty="0" smtClean="0">
                <a:solidFill>
                  <a:srgbClr val="046B84"/>
                </a:solidFill>
              </a:rPr>
              <a:t> –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Mô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dạy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mùa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Covid</a:t>
            </a:r>
            <a:r>
              <a:rPr lang="en-US" altLang="en-US" sz="2100" dirty="0" smtClean="0">
                <a:solidFill>
                  <a:srgbClr val="046B84"/>
                </a:solidFill>
              </a:rPr>
              <a:t> – 19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TTHL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2" y="1883121"/>
            <a:ext cx="2390114" cy="3233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78" y="1883121"/>
            <a:ext cx="2389372" cy="3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6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41475" y="1239372"/>
            <a:ext cx="6629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CP </a:t>
            </a:r>
            <a:r>
              <a:rPr lang="en-US" sz="30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 Airlines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73236" y="2536926"/>
            <a:ext cx="6810884" cy="251147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658416"/>
            <a:ext cx="3206198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Trọng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Hân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53999" y="5441133"/>
            <a:ext cx="7849357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Hướng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dẫn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tin An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toàn</a:t>
            </a:r>
            <a:r>
              <a:rPr lang="en-US" altLang="en-US" sz="2100" dirty="0" smtClean="0">
                <a:solidFill>
                  <a:srgbClr val="046B84"/>
                </a:solidFill>
              </a:rPr>
              <a:t>, An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ninh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hành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lắp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thanh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hướng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dẫn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Hành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Bus,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thang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xuống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" y="1896700"/>
            <a:ext cx="2753139" cy="37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45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103635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373537" y="5899552"/>
            <a:ext cx="9361283" cy="52681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định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phòng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dịch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Covid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smtClean="0">
                <a:solidFill>
                  <a:srgbClr val="046B84"/>
                </a:solidFill>
              </a:rPr>
              <a:t>– 19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69" y="2363050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92130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Hưng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87091" y="5128325"/>
            <a:ext cx="298375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Trịnh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Diệu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Linh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51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4" y="2045873"/>
            <a:ext cx="2267899" cy="3073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59" y="2046202"/>
            <a:ext cx="2267899" cy="3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5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92406" y="186591"/>
            <a:ext cx="1082401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60357" y="1082014"/>
            <a:ext cx="6065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346375" y="5770884"/>
            <a:ext cx="9361283" cy="52681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định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phòng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dịch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Covid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smtClean="0">
                <a:solidFill>
                  <a:srgbClr val="046B84"/>
                </a:solidFill>
              </a:rPr>
              <a:t>– 19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560357" y="2352455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6604" y="4882205"/>
            <a:ext cx="304216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Tam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Khang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51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6" y="1800045"/>
            <a:ext cx="2786083" cy="30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8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49789" y="2453489"/>
            <a:ext cx="11042210" cy="8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“Lan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tỏa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Vietnam Airlines”</a:t>
            </a:r>
            <a:endParaRPr lang="en-US" sz="34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6" y="5972761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0" y="3702867"/>
            <a:ext cx="3537286" cy="218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2" y="3702867"/>
            <a:ext cx="3163236" cy="2179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1" y="3705764"/>
            <a:ext cx="3267343" cy="2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92405" y="186591"/>
            <a:ext cx="10977923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42702" y="1180856"/>
            <a:ext cx="10031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723319" y="5684010"/>
            <a:ext cx="6065821" cy="70368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</a:t>
            </a: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phòng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nghiệm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723318" y="2402450"/>
            <a:ext cx="6065821" cy="272251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28409" y="5837819"/>
            <a:ext cx="304216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Hữu</a:t>
            </a:r>
            <a:r>
              <a:rPr lang="en-US" altLang="en-US" sz="2000" dirty="0" smtClean="0">
                <a:solidFill>
                  <a:srgbClr val="046B84"/>
                </a:solidFill>
              </a:rPr>
              <a:t> Minh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Trí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3" y="2077190"/>
            <a:ext cx="2547079" cy="37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7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103635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373537" y="5899551"/>
            <a:ext cx="9361283" cy="6823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bánh</a:t>
            </a:r>
            <a:r>
              <a:rPr lang="en-US" altLang="en-US" sz="2100" dirty="0" smtClean="0">
                <a:solidFill>
                  <a:srgbClr val="046B84"/>
                </a:solidFill>
              </a:rPr>
              <a:t> Dolly 7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tấn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sang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nâng</a:t>
            </a:r>
            <a:r>
              <a:rPr lang="en-US" altLang="en-US" sz="2100" dirty="0" smtClean="0">
                <a:solidFill>
                  <a:srgbClr val="046B84"/>
                </a:solidFill>
              </a:rPr>
              <a:t> hang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Trepel</a:t>
            </a:r>
            <a:r>
              <a:rPr lang="en-US" altLang="en-US" sz="2100" dirty="0" smtClean="0">
                <a:solidFill>
                  <a:srgbClr val="046B84"/>
                </a:solidFill>
              </a:rPr>
              <a:t> 7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tấn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69" y="2363050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92130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Đinh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Ngọc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Tuyền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87091" y="5128325"/>
            <a:ext cx="298375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Trọng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Thìn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6" y="1654873"/>
            <a:ext cx="2592618" cy="347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55" y="1654874"/>
            <a:ext cx="2550823" cy="3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6604" y="1105176"/>
            <a:ext cx="11186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200807" y="5322490"/>
            <a:ext cx="6971168" cy="95061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bánh</a:t>
            </a:r>
            <a:r>
              <a:rPr lang="en-US" altLang="en-US" sz="2100" dirty="0" smtClean="0">
                <a:solidFill>
                  <a:srgbClr val="046B84"/>
                </a:solidFill>
              </a:rPr>
              <a:t> Dolly 7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tấn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sang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nâng</a:t>
            </a:r>
            <a:r>
              <a:rPr lang="en-US" altLang="en-US" sz="2100" dirty="0" smtClean="0">
                <a:solidFill>
                  <a:srgbClr val="046B84"/>
                </a:solidFill>
              </a:rPr>
              <a:t> hang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Trepel</a:t>
            </a:r>
            <a:r>
              <a:rPr lang="en-US" altLang="en-US" sz="2100" dirty="0" smtClean="0">
                <a:solidFill>
                  <a:srgbClr val="046B84"/>
                </a:solidFill>
              </a:rPr>
              <a:t> 7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tấn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653481" y="2074371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92406" y="5628241"/>
            <a:ext cx="292130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sz="2000" dirty="0" smtClean="0">
                <a:solidFill>
                  <a:srgbClr val="046B84"/>
                </a:solidFill>
              </a:rPr>
              <a:t> Minh </a:t>
            </a:r>
            <a:r>
              <a:rPr lang="en-US" sz="2000" dirty="0" err="1" smtClean="0">
                <a:solidFill>
                  <a:srgbClr val="046B84"/>
                </a:solidFill>
              </a:rPr>
              <a:t>Sơn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4" y="2074371"/>
            <a:ext cx="2775331" cy="35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7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103635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056188" y="5544392"/>
            <a:ext cx="7224430" cy="6823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Xây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dựng</a:t>
            </a:r>
            <a:r>
              <a:rPr lang="en-US" altLang="en-US" sz="2100" dirty="0" smtClean="0">
                <a:solidFill>
                  <a:srgbClr val="046B84"/>
                </a:solidFill>
              </a:rPr>
              <a:t> 3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miễn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đặt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đoàn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513146" y="2284961"/>
            <a:ext cx="6151836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6604" y="5544392"/>
            <a:ext cx="298375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Lương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Vinh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8" y="2232780"/>
            <a:ext cx="2444523" cy="33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2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103635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373537" y="5899551"/>
            <a:ext cx="9361283" cy="6823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Xây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dựng</a:t>
            </a:r>
            <a:r>
              <a:rPr lang="en-US" altLang="en-US" sz="2100" dirty="0" smtClean="0">
                <a:solidFill>
                  <a:srgbClr val="046B84"/>
                </a:solidFill>
              </a:rPr>
              <a:t> 3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miễn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đặt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đoàn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69" y="2363050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87090" y="5181893"/>
            <a:ext cx="292130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smtClean="0">
                <a:solidFill>
                  <a:srgbClr val="046B84"/>
                </a:solidFill>
              </a:rPr>
              <a:t>Chu </a:t>
            </a:r>
            <a:r>
              <a:rPr lang="en-US" sz="2000" dirty="0" err="1" smtClean="0">
                <a:solidFill>
                  <a:srgbClr val="046B84"/>
                </a:solidFill>
              </a:rPr>
              <a:t>Mỹ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Hạnh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22596" y="5181893"/>
            <a:ext cx="298375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Đoàn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Ngọc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Anh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83" y="1941830"/>
            <a:ext cx="2590522" cy="324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1" y="1929654"/>
            <a:ext cx="2482805" cy="32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7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103635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373537" y="5899551"/>
            <a:ext cx="9361283" cy="6823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Xây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dựng</a:t>
            </a:r>
            <a:r>
              <a:rPr lang="en-US" altLang="en-US" sz="2100" dirty="0" smtClean="0">
                <a:solidFill>
                  <a:srgbClr val="046B84"/>
                </a:solidFill>
              </a:rPr>
              <a:t> 3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miễn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đặt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khách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đoàn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69" y="2363050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92130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Hồ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Phúc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87091" y="5128325"/>
            <a:ext cx="298375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Đặng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Quang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39" y="1728749"/>
            <a:ext cx="2466528" cy="339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7" y="1728749"/>
            <a:ext cx="2508355" cy="3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4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873705" y="186591"/>
            <a:ext cx="10729651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3988" y="1187320"/>
            <a:ext cx="10088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404385" y="2948712"/>
            <a:ext cx="7668285" cy="223979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916314" y="2001934"/>
            <a:ext cx="4644428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800" dirty="0" err="1" smtClean="0">
                <a:solidFill>
                  <a:srgbClr val="046B84"/>
                </a:solidFill>
              </a:rPr>
              <a:t>Phòng</a:t>
            </a:r>
            <a:r>
              <a:rPr lang="en-US" sz="2800" dirty="0" smtClean="0">
                <a:solidFill>
                  <a:srgbClr val="046B84"/>
                </a:solidFill>
              </a:rPr>
              <a:t> </a:t>
            </a:r>
            <a:r>
              <a:rPr lang="en-US" sz="2800" dirty="0" err="1" smtClean="0">
                <a:solidFill>
                  <a:srgbClr val="046B84"/>
                </a:solidFill>
              </a:rPr>
              <a:t>điều</a:t>
            </a:r>
            <a:r>
              <a:rPr lang="en-US" sz="2800" dirty="0" smtClean="0">
                <a:solidFill>
                  <a:srgbClr val="046B84"/>
                </a:solidFill>
              </a:rPr>
              <a:t> </a:t>
            </a:r>
            <a:r>
              <a:rPr lang="en-US" sz="2800" dirty="0" err="1" smtClean="0">
                <a:solidFill>
                  <a:srgbClr val="046B84"/>
                </a:solidFill>
              </a:rPr>
              <a:t>hành</a:t>
            </a:r>
            <a:r>
              <a:rPr lang="en-US" sz="2800" dirty="0" smtClean="0">
                <a:solidFill>
                  <a:srgbClr val="046B84"/>
                </a:solidFill>
              </a:rPr>
              <a:t> </a:t>
            </a:r>
            <a:r>
              <a:rPr lang="en-US" sz="2800" dirty="0" err="1" smtClean="0">
                <a:solidFill>
                  <a:srgbClr val="046B84"/>
                </a:solidFill>
              </a:rPr>
              <a:t>khai</a:t>
            </a:r>
            <a:r>
              <a:rPr lang="en-US" sz="2800" dirty="0" smtClean="0">
                <a:solidFill>
                  <a:srgbClr val="046B84"/>
                </a:solidFill>
              </a:rPr>
              <a:t> </a:t>
            </a:r>
            <a:r>
              <a:rPr lang="en-US" sz="2800" dirty="0" err="1" smtClean="0">
                <a:solidFill>
                  <a:srgbClr val="046B84"/>
                </a:solidFill>
              </a:rPr>
              <a:t>thác</a:t>
            </a:r>
            <a:endParaRPr lang="en-US" sz="28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5418350"/>
            <a:ext cx="11287755" cy="10619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3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>
                <a:solidFill>
                  <a:srgbClr val="046B84"/>
                </a:solidFill>
              </a:rPr>
              <a:t>sáng</a:t>
            </a:r>
            <a:r>
              <a:rPr lang="en-US" altLang="en-US" sz="2300" dirty="0">
                <a:solidFill>
                  <a:srgbClr val="046B84"/>
                </a:solidFill>
              </a:rPr>
              <a:t> </a:t>
            </a:r>
            <a:r>
              <a:rPr lang="en-US" altLang="en-US" sz="2300" dirty="0" err="1">
                <a:solidFill>
                  <a:srgbClr val="046B84"/>
                </a:solidFill>
              </a:rPr>
              <a:t>kiến</a:t>
            </a:r>
            <a:r>
              <a:rPr lang="en-US" altLang="en-US" sz="2300" dirty="0">
                <a:solidFill>
                  <a:srgbClr val="046B84"/>
                </a:solidFill>
              </a:rPr>
              <a:t>: </a:t>
            </a:r>
            <a:r>
              <a:rPr lang="en-US" altLang="en-US" sz="2300" dirty="0" smtClean="0">
                <a:solidFill>
                  <a:srgbClr val="046B84"/>
                </a:solidFill>
              </a:rPr>
              <a:t>“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Cải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tiến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phương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thức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phối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hợp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nạp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dầu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trước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300" dirty="0" smtClean="0">
                <a:solidFill>
                  <a:srgbClr val="046B84"/>
                </a:solidFill>
              </a:rPr>
              <a:t> bay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bãi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ngoài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trước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khi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vào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bãi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đậu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ống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lồng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khu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vực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nhà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ga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quốc</a:t>
            </a:r>
            <a:r>
              <a:rPr lang="en-US" altLang="en-US" sz="2300" dirty="0" smtClean="0">
                <a:solidFill>
                  <a:srgbClr val="046B84"/>
                </a:solidFill>
              </a:rPr>
              <a:t> </a:t>
            </a:r>
            <a:r>
              <a:rPr lang="en-US" altLang="en-US" sz="2300" dirty="0" err="1" smtClean="0">
                <a:solidFill>
                  <a:srgbClr val="046B84"/>
                </a:solidFill>
              </a:rPr>
              <a:t>tế</a:t>
            </a:r>
            <a:r>
              <a:rPr lang="en-US" altLang="en-US" sz="2300" dirty="0" smtClean="0">
                <a:solidFill>
                  <a:srgbClr val="046B84"/>
                </a:solidFill>
              </a:rPr>
              <a:t>.”</a:t>
            </a:r>
            <a:endParaRPr lang="en-US" sz="2300" dirty="0">
              <a:solidFill>
                <a:srgbClr val="046B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6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73236" y="1137588"/>
            <a:ext cx="6810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CP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 Airlines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73236" y="2471596"/>
            <a:ext cx="6810884" cy="2576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Tấn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Dũng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53999" y="5441133"/>
            <a:ext cx="7849357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Lắp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tấm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năng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lượng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mặt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trời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thang”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0" y="1937442"/>
            <a:ext cx="2675163" cy="3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42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964771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000" dirty="0" smtClean="0">
                <a:solidFill>
                  <a:srgbClr val="046B84"/>
                </a:solidFill>
              </a:rPr>
              <a:t> Chung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16429" y="5128325"/>
            <a:ext cx="285441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Thái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Hoàng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97351" y="5913628"/>
            <a:ext cx="10968869" cy="72256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chuẩn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200" dirty="0" smtClean="0">
                <a:solidFill>
                  <a:srgbClr val="046B84"/>
                </a:solidFill>
              </a:rPr>
              <a:t> ca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làm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việc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tiếp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theo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để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tiết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kiệm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thời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gian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nhân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lực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đầu</a:t>
            </a:r>
            <a:r>
              <a:rPr lang="en-US" altLang="en-US" sz="2200" dirty="0" smtClean="0">
                <a:solidFill>
                  <a:srgbClr val="046B84"/>
                </a:solidFill>
              </a:rPr>
              <a:t> ca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làm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việc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3" y="1862713"/>
            <a:ext cx="2326740" cy="3263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924" y="1862713"/>
            <a:ext cx="2263367" cy="32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23279" y="2351947"/>
            <a:ext cx="6810884" cy="2576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Ngô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Vĩnh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Hà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529293" y="5441133"/>
            <a:ext cx="8339246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t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Thay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toàn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bộ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bang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chuyền</a:t>
            </a:r>
            <a:r>
              <a:rPr lang="en-US" altLang="en-US" sz="2100" dirty="0" smtClean="0">
                <a:solidFill>
                  <a:srgbClr val="046B84"/>
                </a:solidFill>
              </a:rPr>
              <a:t> hang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nhiên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dầu</a:t>
            </a:r>
            <a:r>
              <a:rPr lang="en-US" altLang="en-US" sz="2100" dirty="0" smtClean="0">
                <a:solidFill>
                  <a:srgbClr val="046B84"/>
                </a:solidFill>
              </a:rPr>
              <a:t> diesel”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9292" y="1165544"/>
            <a:ext cx="7986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endParaRPr lang="en-US" sz="32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1519388"/>
            <a:ext cx="2813127" cy="42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4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49789" y="2453489"/>
            <a:ext cx="11042210" cy="8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400" b="1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Vietnam Airlines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4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6" y="5972761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0" y="3702867"/>
            <a:ext cx="3537286" cy="218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2" y="3702867"/>
            <a:ext cx="3163236" cy="2179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1" y="3705764"/>
            <a:ext cx="3267343" cy="2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39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214480" y="2243305"/>
            <a:ext cx="5893805" cy="2576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0298" y="5342636"/>
            <a:ext cx="3034182" cy="8757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sz="2200" dirty="0" smtClean="0">
                <a:solidFill>
                  <a:srgbClr val="046B84"/>
                </a:solidFill>
              </a:rPr>
              <a:t>:</a:t>
            </a:r>
          </a:p>
          <a:p>
            <a:r>
              <a:rPr lang="en-US" sz="2200" dirty="0" err="1" smtClean="0">
                <a:solidFill>
                  <a:srgbClr val="046B84"/>
                </a:solidFill>
              </a:rPr>
              <a:t>Hoàng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Đặng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Mạnh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36150" y="5194364"/>
            <a:ext cx="4650463" cy="127152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Phát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triển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đánh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giá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hiệu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việc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hàng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CBCNV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3327" y="975603"/>
            <a:ext cx="7986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1" y="1720781"/>
            <a:ext cx="2552276" cy="362185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9042131" y="5349309"/>
            <a:ext cx="3034182" cy="86910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Thuyết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trình</a:t>
            </a:r>
            <a:r>
              <a:rPr lang="en-US" sz="2200" dirty="0" smtClean="0">
                <a:solidFill>
                  <a:srgbClr val="046B84"/>
                </a:solidFill>
              </a:rPr>
              <a:t>: </a:t>
            </a:r>
          </a:p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Thị</a:t>
            </a:r>
            <a:r>
              <a:rPr lang="en-US" sz="2200" dirty="0" smtClean="0">
                <a:solidFill>
                  <a:srgbClr val="046B84"/>
                </a:solidFill>
              </a:rPr>
              <a:t> Mai </a:t>
            </a:r>
            <a:r>
              <a:rPr lang="en-US" sz="2200" dirty="0" err="1" smtClean="0">
                <a:solidFill>
                  <a:srgbClr val="046B84"/>
                </a:solidFill>
              </a:rPr>
              <a:t>Thủy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236" y="1833255"/>
            <a:ext cx="2465536" cy="35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98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6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Đình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Bình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59834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Hồng</a:t>
            </a:r>
            <a:r>
              <a:rPr lang="en-US" sz="2000" dirty="0" smtClean="0">
                <a:solidFill>
                  <a:srgbClr val="046B84"/>
                </a:solidFill>
              </a:rPr>
              <a:t> Minh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913628"/>
            <a:ext cx="10058400" cy="63202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tính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lương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người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lao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2" y="1809890"/>
            <a:ext cx="2269462" cy="3315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14" y="1809889"/>
            <a:ext cx="2315100" cy="33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1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21116" y="1261754"/>
            <a:ext cx="10809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6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602178" y="2087516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34007" y="5574834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Hùng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617267" y="5369311"/>
            <a:ext cx="6092983" cy="84136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</a:t>
            </a:r>
          </a:p>
          <a:p>
            <a:r>
              <a:rPr lang="en-US" altLang="en-US" sz="2200" dirty="0" smtClean="0">
                <a:solidFill>
                  <a:srgbClr val="046B84"/>
                </a:solidFill>
              </a:rPr>
              <a:t>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tính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lương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người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lao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28" y="2041865"/>
            <a:ext cx="2389438" cy="35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60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CP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96284" y="2063160"/>
            <a:ext cx="599339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smtClean="0">
                <a:solidFill>
                  <a:srgbClr val="046B84"/>
                </a:solidFill>
              </a:rPr>
              <a:t>Phan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Đạt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59834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Phạm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Ngọc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Hồ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913628"/>
            <a:ext cx="10058400" cy="63202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CNTT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vụ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hàng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24" y="1902470"/>
            <a:ext cx="2372007" cy="3225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3" y="1902470"/>
            <a:ext cx="2347096" cy="32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64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73236" y="1137588"/>
            <a:ext cx="6810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CP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 Airlines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73236" y="2471596"/>
            <a:ext cx="6810884" cy="2576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Cuộc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thi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:“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VNAer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tự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hào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, </a:t>
            </a:r>
            <a:r>
              <a:rPr lang="en-US" sz="32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cống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hiến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Tấn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Dũng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529293" y="5441133"/>
            <a:ext cx="8339246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Thay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toàn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bộ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bang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chuyền</a:t>
            </a:r>
            <a:r>
              <a:rPr lang="en-US" altLang="en-US" sz="2100" dirty="0" smtClean="0">
                <a:solidFill>
                  <a:srgbClr val="046B84"/>
                </a:solidFill>
              </a:rPr>
              <a:t> hang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động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nhiên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dầu</a:t>
            </a:r>
            <a:r>
              <a:rPr lang="en-US" altLang="en-US" sz="2100" dirty="0" smtClean="0">
                <a:solidFill>
                  <a:srgbClr val="046B84"/>
                </a:solidFill>
              </a:rPr>
              <a:t> diesel”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0" y="1937442"/>
            <a:ext cx="2675163" cy="3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7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060316" y="1156416"/>
            <a:ext cx="6810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060316" y="2538268"/>
            <a:ext cx="6810884" cy="268887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Bùi</a:t>
            </a:r>
            <a:r>
              <a:rPr lang="en-US" sz="2200" dirty="0" smtClean="0">
                <a:solidFill>
                  <a:srgbClr val="046B84"/>
                </a:solidFill>
              </a:rPr>
              <a:t> Minh </a:t>
            </a:r>
            <a:r>
              <a:rPr lang="en-US" sz="2200" dirty="0" err="1" smtClean="0">
                <a:solidFill>
                  <a:srgbClr val="046B84"/>
                </a:solidFill>
              </a:rPr>
              <a:t>Chiến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08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6653" y="5667469"/>
            <a:ext cx="7849355" cy="79841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Tối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ưu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hóa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quả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làm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việc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doanh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9" y="2018923"/>
            <a:ext cx="2595027" cy="37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4876" y="1097094"/>
            <a:ext cx="10746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060316" y="2538269"/>
            <a:ext cx="6810884" cy="246829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590513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Lê</a:t>
            </a:r>
            <a:r>
              <a:rPr lang="en-US" sz="2200" dirty="0" smtClean="0">
                <a:solidFill>
                  <a:srgbClr val="046B84"/>
                </a:solidFill>
              </a:rPr>
              <a:t> Minh </a:t>
            </a:r>
            <a:r>
              <a:rPr lang="en-US" sz="2200" dirty="0" err="1" smtClean="0">
                <a:solidFill>
                  <a:srgbClr val="046B84"/>
                </a:solidFill>
              </a:rPr>
              <a:t>Hoàng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0792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66653" y="5432079"/>
            <a:ext cx="7849355" cy="103380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sổ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tay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tiếng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anh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mỗi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nạp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bao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gồm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câu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thoại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thường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xuyên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nạp</a:t>
            </a:r>
            <a:r>
              <a:rPr lang="en-US" altLang="en-US" sz="2100" dirty="0" smtClean="0">
                <a:solidFill>
                  <a:srgbClr val="046B84"/>
                </a:solidFill>
              </a:rPr>
              <a:t> (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có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âm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Tiếng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100" dirty="0" smtClean="0">
                <a:solidFill>
                  <a:srgbClr val="046B84"/>
                </a:solidFill>
              </a:rPr>
              <a:t>).”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4" y="2283959"/>
            <a:ext cx="2549235" cy="32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333691"/>
            <a:ext cx="108098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3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3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3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8373" y="2366874"/>
            <a:ext cx="6047715" cy="259442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Trung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Kiên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59834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Nhan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Bá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Công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21378"/>
            <a:ext cx="10058400" cy="7242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Tiếp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viên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</a:p>
          <a:p>
            <a:r>
              <a:rPr lang="en-US" altLang="en-US" sz="2200" dirty="0" err="1" smtClean="0">
                <a:solidFill>
                  <a:srgbClr val="046B84"/>
                </a:solidFill>
              </a:rPr>
              <a:t>Huấn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luyện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200" dirty="0" smtClean="0">
                <a:solidFill>
                  <a:srgbClr val="046B84"/>
                </a:solidFill>
              </a:rPr>
              <a:t> bay”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" y="1926827"/>
            <a:ext cx="2362956" cy="3206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33" y="1926827"/>
            <a:ext cx="2358390" cy="32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5102" y="1137588"/>
            <a:ext cx="10924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72213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Ba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Hữu</a:t>
            </a:r>
            <a:r>
              <a:rPr lang="en-US" altLang="en-US" sz="2000" dirty="0" smtClean="0">
                <a:solidFill>
                  <a:srgbClr val="046B84"/>
                </a:solidFill>
              </a:rPr>
              <a:t> Ca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59834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Đỗ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Mạnh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Hoàn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21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21378"/>
            <a:ext cx="10058400" cy="7242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200" dirty="0" smtClean="0">
                <a:solidFill>
                  <a:srgbClr val="046B84"/>
                </a:solidFill>
              </a:rPr>
              <a:t> thang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tay</a:t>
            </a:r>
            <a:r>
              <a:rPr lang="en-US" altLang="en-US" sz="2200" dirty="0" smtClean="0">
                <a:solidFill>
                  <a:srgbClr val="046B84"/>
                </a:solidFill>
              </a:rPr>
              <a:t> sang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mô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hình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tập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đẩy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máy</a:t>
            </a:r>
            <a:r>
              <a:rPr lang="en-US" altLang="en-US" sz="2200" dirty="0" smtClean="0">
                <a:solidFill>
                  <a:srgbClr val="046B84"/>
                </a:solidFill>
              </a:rPr>
              <a:t> bay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dắt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8" y="1846353"/>
            <a:ext cx="2225801" cy="3281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238" y="1846353"/>
            <a:ext cx="2240352" cy="32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7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130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chuỗi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cung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Cao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Cường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Tam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Khang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1" y="2053567"/>
            <a:ext cx="2196406" cy="3078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284" y="2031422"/>
            <a:ext cx="2225192" cy="30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88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49789" y="2453489"/>
            <a:ext cx="11042210" cy="8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Vietnam </a:t>
            </a:r>
            <a:r>
              <a:rPr lang="en-US" sz="3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Airlines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4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6" y="5972761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0" y="3702867"/>
            <a:ext cx="3537286" cy="218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2" y="3702867"/>
            <a:ext cx="3163236" cy="2179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1" y="3705764"/>
            <a:ext cx="3267343" cy="2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49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chuỗi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cung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Quốc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Bảo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Trượng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44" y="2217877"/>
            <a:ext cx="2254314" cy="2910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8" y="2217877"/>
            <a:ext cx="2254314" cy="291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8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quản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lý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chuỗi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cung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319270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Tuấn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Sơn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72016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Diễm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Hạnh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49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70" y="2118098"/>
            <a:ext cx="2310288" cy="3035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6" y="2118097"/>
            <a:ext cx="2310288" cy="30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3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Rút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ngắn</a:t>
            </a:r>
            <a:r>
              <a:rPr lang="en-US" altLang="en-US" sz="2200" dirty="0" smtClean="0">
                <a:solidFill>
                  <a:srgbClr val="046B84"/>
                </a:solidFill>
              </a:rPr>
              <a:t> Ground Time”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319270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Hưng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72016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Thơm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50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5" y="2245260"/>
            <a:ext cx="2351449" cy="2883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68" y="2245259"/>
            <a:ext cx="2260172" cy="28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7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Rút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ngắn</a:t>
            </a:r>
            <a:r>
              <a:rPr lang="en-US" altLang="en-US" sz="2200" dirty="0" smtClean="0">
                <a:solidFill>
                  <a:srgbClr val="046B84"/>
                </a:solidFill>
              </a:rPr>
              <a:t> Ground Time”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319270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Tuấn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Sơn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72016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Bùi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sz="2000" dirty="0" smtClean="0">
                <a:solidFill>
                  <a:srgbClr val="046B84"/>
                </a:solidFill>
              </a:rPr>
              <a:t> Thu </a:t>
            </a:r>
            <a:r>
              <a:rPr lang="en-US" sz="2000" dirty="0" err="1" smtClean="0">
                <a:solidFill>
                  <a:srgbClr val="046B84"/>
                </a:solidFill>
              </a:rPr>
              <a:t>Hà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50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2" y="2131440"/>
            <a:ext cx="2221116" cy="3010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03" y="2131440"/>
            <a:ext cx="2310052" cy="30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5839485"/>
            <a:ext cx="11345654" cy="62640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giúp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nâng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tầm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chất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lượng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dịch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vụ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319270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smtClean="0">
                <a:solidFill>
                  <a:srgbClr val="046B84"/>
                </a:solidFill>
              </a:rPr>
              <a:t>Phan </a:t>
            </a:r>
            <a:r>
              <a:rPr 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Hà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Ngọc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72016" y="5141667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Phương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Diệu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Hương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52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1" y="2118097"/>
            <a:ext cx="2383230" cy="3023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44" y="2109797"/>
            <a:ext cx="2409819" cy="30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12217" y="2063160"/>
            <a:ext cx="6122730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81086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Đại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Nghĩa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16429" y="5128325"/>
            <a:ext cx="285441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Đức</a:t>
            </a:r>
            <a:r>
              <a:rPr lang="en-US" sz="2000" dirty="0" smtClean="0">
                <a:solidFill>
                  <a:srgbClr val="046B84"/>
                </a:solidFill>
              </a:rPr>
              <a:t> Minh </a:t>
            </a:r>
            <a:r>
              <a:rPr lang="en-US" sz="2000" dirty="0" err="1" smtClean="0">
                <a:solidFill>
                  <a:srgbClr val="046B84"/>
                </a:solidFill>
              </a:rPr>
              <a:t>Giao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97351" y="5913628"/>
            <a:ext cx="10968869" cy="55226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hiện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bảo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dưỡng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máy</a:t>
            </a:r>
            <a:r>
              <a:rPr lang="en-US" altLang="en-US" sz="2200" dirty="0" smtClean="0">
                <a:solidFill>
                  <a:srgbClr val="046B84"/>
                </a:solidFill>
              </a:rPr>
              <a:t> bay”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1938603"/>
            <a:ext cx="2420507" cy="3187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57" y="1936705"/>
            <a:ext cx="2420507" cy="318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662535" y="2078069"/>
            <a:ext cx="6367264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2674" y="5567882"/>
            <a:ext cx="3030294" cy="88895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Đỗ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Lưu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Xuân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Vũ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02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273237" y="5567881"/>
            <a:ext cx="7242772" cy="8980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hiện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200" dirty="0" smtClean="0">
                <a:solidFill>
                  <a:srgbClr val="046B84"/>
                </a:solidFill>
              </a:rPr>
              <a:t>,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bảo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dưỡng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máy</a:t>
            </a:r>
            <a:r>
              <a:rPr lang="en-US" altLang="en-US" sz="2200" dirty="0" smtClean="0">
                <a:solidFill>
                  <a:srgbClr val="046B84"/>
                </a:solidFill>
              </a:rPr>
              <a:t> bay”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3" y="2078069"/>
            <a:ext cx="2399636" cy="34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6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345663" y="2333358"/>
            <a:ext cx="6367264" cy="271065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33707" y="5674065"/>
            <a:ext cx="2942377" cy="78031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Võ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Quang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Hải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39082" y="5513560"/>
            <a:ext cx="7776926" cy="9408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endParaRPr lang="en-US" altLang="en-US" sz="2200" dirty="0" smtClean="0">
              <a:solidFill>
                <a:srgbClr val="046B84"/>
              </a:solidFill>
            </a:endParaRPr>
          </a:p>
          <a:p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Quấn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vòi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hông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nạp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dây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hoặc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ống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cao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mềm</a:t>
            </a:r>
            <a:r>
              <a:rPr lang="en-US" altLang="en-US" sz="2200" dirty="0" smtClean="0">
                <a:solidFill>
                  <a:srgbClr val="046B84"/>
                </a:solidFill>
              </a:rPr>
              <a:t>.”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5" y="2153250"/>
            <a:ext cx="2490037" cy="35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8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805379" y="5486400"/>
            <a:ext cx="6065821" cy="8346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khuẩn</a:t>
            </a:r>
            <a:r>
              <a:rPr lang="en-US" altLang="en-US" sz="2200" dirty="0" smtClean="0">
                <a:solidFill>
                  <a:srgbClr val="046B84"/>
                </a:solidFill>
              </a:rPr>
              <a:t> tai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nghe</a:t>
            </a:r>
            <a:r>
              <a:rPr lang="en-US" altLang="en-US" sz="2200" dirty="0" smtClean="0">
                <a:solidFill>
                  <a:srgbClr val="046B84"/>
                </a:solidFill>
              </a:rPr>
              <a:t>,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cuốn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đơn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tia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cực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tím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805379" y="23153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6603" y="5782748"/>
            <a:ext cx="3300584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Hương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Giang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48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1" y="2315383"/>
            <a:ext cx="2740847" cy="346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60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599161" y="1996587"/>
            <a:ext cx="6367264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2673" y="5739896"/>
            <a:ext cx="3123445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Hoàng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Văn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Thiện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01221" y="5468293"/>
            <a:ext cx="7414787" cy="9885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kế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bộ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hiện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nén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bảo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dưỡng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máy</a:t>
            </a:r>
            <a:r>
              <a:rPr lang="en-US" altLang="en-US" sz="2100" dirty="0" smtClean="0">
                <a:solidFill>
                  <a:srgbClr val="046B84"/>
                </a:solidFill>
              </a:rPr>
              <a:t> bay”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6" y="2078069"/>
            <a:ext cx="2621757" cy="3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3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89299" y="5128325"/>
            <a:ext cx="2615180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Triệu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Cường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59834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Công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Giang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21378"/>
            <a:ext cx="10058400" cy="7242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Sắp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xếp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thêm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bãi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đỗ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mới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VAECO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" y="1963698"/>
            <a:ext cx="2214807" cy="3149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268" y="1973654"/>
            <a:ext cx="2211519" cy="3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3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59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05748" y="2333358"/>
            <a:ext cx="6086501" cy="27037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81086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Hoàng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Giang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16429" y="5128325"/>
            <a:ext cx="285441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Nhân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97351" y="5836336"/>
            <a:ext cx="10968869" cy="7183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Nghiên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cứu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khắc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chức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năng</a:t>
            </a:r>
            <a:r>
              <a:rPr lang="en-US" altLang="en-US" sz="2100" dirty="0" smtClean="0">
                <a:solidFill>
                  <a:srgbClr val="046B84"/>
                </a:solidFill>
              </a:rPr>
              <a:t> Push To Talk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02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SIDE STICK (FO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Captian</a:t>
            </a:r>
            <a:r>
              <a:rPr lang="en-US" altLang="en-US" sz="2100" dirty="0" smtClean="0">
                <a:solidFill>
                  <a:srgbClr val="046B84"/>
                </a:solidFill>
              </a:rPr>
              <a:t>)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Simulator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A320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</a:t>
            </a:r>
            <a:r>
              <a:rPr lang="en-US" altLang="en-US" sz="2100" dirty="0" smtClean="0">
                <a:solidFill>
                  <a:srgbClr val="046B84"/>
                </a:solidFill>
              </a:rPr>
              <a:t>-001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100" dirty="0" smtClean="0">
                <a:solidFill>
                  <a:srgbClr val="046B84"/>
                </a:solidFill>
              </a:rPr>
              <a:t> Nam”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1865014"/>
            <a:ext cx="2454760" cy="326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57" y="1865014"/>
            <a:ext cx="2349997" cy="326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29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01876" y="2339763"/>
            <a:ext cx="6086501" cy="27037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91013" y="5128325"/>
            <a:ext cx="281086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Khánh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Thịnh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92249" y="5128325"/>
            <a:ext cx="2978596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Đình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Quốc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Dũng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45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697351" y="5836336"/>
            <a:ext cx="10968869" cy="71837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Nghiên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cứu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khắc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chức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năng</a:t>
            </a:r>
            <a:r>
              <a:rPr lang="en-US" altLang="en-US" sz="2100" dirty="0" smtClean="0">
                <a:solidFill>
                  <a:srgbClr val="046B84"/>
                </a:solidFill>
              </a:rPr>
              <a:t> Push To Talk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02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SIDE STICK (FO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Captian</a:t>
            </a:r>
            <a:r>
              <a:rPr lang="en-US" altLang="en-US" sz="2100" dirty="0" smtClean="0">
                <a:solidFill>
                  <a:srgbClr val="046B84"/>
                </a:solidFill>
              </a:rPr>
              <a:t>)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Simulator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A320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</a:t>
            </a:r>
            <a:r>
              <a:rPr lang="en-US" altLang="en-US" sz="2100" dirty="0" smtClean="0">
                <a:solidFill>
                  <a:srgbClr val="046B84"/>
                </a:solidFill>
              </a:rPr>
              <a:t>-001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100" dirty="0" smtClean="0">
                <a:solidFill>
                  <a:srgbClr val="046B84"/>
                </a:solidFill>
              </a:rPr>
              <a:t> Nam”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1892175"/>
            <a:ext cx="2545295" cy="3233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142" y="1892174"/>
            <a:ext cx="2515547" cy="323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20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155541" y="2525917"/>
            <a:ext cx="6810884" cy="251147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2673" y="5739896"/>
            <a:ext cx="3123445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Phạm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Thị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Thanh</a:t>
            </a:r>
            <a:r>
              <a:rPr lang="en-US" sz="2200" dirty="0" smtClean="0">
                <a:solidFill>
                  <a:srgbClr val="046B84"/>
                </a:solidFill>
              </a:rPr>
              <a:t> </a:t>
            </a:r>
            <a:r>
              <a:rPr lang="en-US" sz="2200" dirty="0" err="1" smtClean="0">
                <a:solidFill>
                  <a:srgbClr val="046B84"/>
                </a:solidFill>
              </a:rPr>
              <a:t>Hiền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838667" y="5432079"/>
            <a:ext cx="7677341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“Website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theo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dõi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giám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sát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thực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hiện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kiểm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định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kỳ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bị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nạp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kho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bể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2" y="2153251"/>
            <a:ext cx="2598345" cy="358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2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6735778" y="2357136"/>
            <a:ext cx="5359651" cy="341588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4026" y="5193020"/>
            <a:ext cx="2129104" cy="61930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1800" dirty="0" err="1" smtClean="0">
                <a:solidFill>
                  <a:srgbClr val="046B84"/>
                </a:solidFill>
              </a:rPr>
              <a:t>Thuyết</a:t>
            </a:r>
            <a:r>
              <a:rPr lang="en-US" sz="1800" dirty="0" smtClean="0">
                <a:solidFill>
                  <a:srgbClr val="046B84"/>
                </a:solidFill>
              </a:rPr>
              <a:t> </a:t>
            </a:r>
            <a:r>
              <a:rPr lang="en-US" sz="1800" dirty="0" err="1" smtClean="0">
                <a:solidFill>
                  <a:srgbClr val="046B84"/>
                </a:solidFill>
              </a:rPr>
              <a:t>trình</a:t>
            </a:r>
            <a:r>
              <a:rPr lang="en-US" sz="1800" dirty="0" smtClean="0">
                <a:solidFill>
                  <a:srgbClr val="046B84"/>
                </a:solidFill>
              </a:rPr>
              <a:t>:</a:t>
            </a:r>
          </a:p>
          <a:p>
            <a:r>
              <a:rPr lang="en-US" sz="2100" dirty="0" err="1" smtClean="0">
                <a:solidFill>
                  <a:srgbClr val="046B84"/>
                </a:solidFill>
              </a:rPr>
              <a:t>Lê</a:t>
            </a:r>
            <a:r>
              <a:rPr lang="en-US" sz="2100" dirty="0" smtClean="0">
                <a:solidFill>
                  <a:srgbClr val="046B84"/>
                </a:solidFill>
              </a:rPr>
              <a:t> </a:t>
            </a:r>
            <a:r>
              <a:rPr lang="en-US" sz="2100" dirty="0" err="1" smtClean="0">
                <a:solidFill>
                  <a:srgbClr val="046B84"/>
                </a:solidFill>
              </a:rPr>
              <a:t>Chí</a:t>
            </a:r>
            <a:r>
              <a:rPr lang="en-US" sz="2100" dirty="0" smtClean="0">
                <a:solidFill>
                  <a:srgbClr val="046B84"/>
                </a:solidFill>
              </a:rPr>
              <a:t> </a:t>
            </a:r>
            <a:r>
              <a:rPr lang="en-US" sz="2100" dirty="0" err="1" smtClean="0">
                <a:solidFill>
                  <a:srgbClr val="046B84"/>
                </a:solidFill>
              </a:rPr>
              <a:t>Quân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62130" y="6016211"/>
            <a:ext cx="9533299" cy="51237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cash and miles”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" y="2388036"/>
            <a:ext cx="2093362" cy="2802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30" y="2388035"/>
            <a:ext cx="4472648" cy="2802529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2281001" y="5190564"/>
            <a:ext cx="4472648" cy="62176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sz="2100" dirty="0" smtClean="0">
                <a:solidFill>
                  <a:srgbClr val="046B84"/>
                </a:solidFill>
              </a:rPr>
              <a:t> </a:t>
            </a:r>
            <a:r>
              <a:rPr 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sz="2100" dirty="0" smtClean="0">
                <a:solidFill>
                  <a:srgbClr val="046B84"/>
                </a:solidFill>
              </a:rPr>
              <a:t>: </a:t>
            </a:r>
            <a:r>
              <a:rPr lang="en-US" sz="2100" dirty="0" err="1" smtClean="0">
                <a:solidFill>
                  <a:srgbClr val="046B84"/>
                </a:solidFill>
              </a:rPr>
              <a:t>Trung</a:t>
            </a:r>
            <a:r>
              <a:rPr lang="en-US" sz="2100" dirty="0" smtClean="0">
                <a:solidFill>
                  <a:srgbClr val="046B84"/>
                </a:solidFill>
              </a:rPr>
              <a:t> </a:t>
            </a:r>
            <a:r>
              <a:rPr lang="en-US" sz="2100" dirty="0" err="1" smtClean="0">
                <a:solidFill>
                  <a:srgbClr val="046B84"/>
                </a:solidFill>
              </a:rPr>
              <a:t>tâm</a:t>
            </a:r>
            <a:r>
              <a:rPr lang="en-US" sz="2100" dirty="0" smtClean="0">
                <a:solidFill>
                  <a:srgbClr val="046B84"/>
                </a:solidFill>
              </a:rPr>
              <a:t> </a:t>
            </a:r>
            <a:r>
              <a:rPr lang="en-US" sz="2100" dirty="0" err="1" smtClean="0">
                <a:solidFill>
                  <a:srgbClr val="046B84"/>
                </a:solidFill>
              </a:rPr>
              <a:t>Bông</a:t>
            </a:r>
            <a:r>
              <a:rPr lang="en-US" sz="2100" dirty="0" smtClean="0">
                <a:solidFill>
                  <a:srgbClr val="046B84"/>
                </a:solidFill>
              </a:rPr>
              <a:t> Sen </a:t>
            </a:r>
            <a:r>
              <a:rPr lang="en-US" sz="2100" dirty="0" err="1" smtClean="0">
                <a:solidFill>
                  <a:srgbClr val="046B84"/>
                </a:solidFill>
              </a:rPr>
              <a:t>Vàng</a:t>
            </a:r>
            <a:endParaRPr lang="en-US" sz="2100" dirty="0">
              <a:solidFill>
                <a:srgbClr val="046B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88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73758" y="1156138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73236" y="2536926"/>
            <a:ext cx="6810884" cy="251147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sz="2200" dirty="0" smtClean="0">
                <a:solidFill>
                  <a:srgbClr val="046B84"/>
                </a:solidFill>
              </a:rPr>
              <a:t> Mai </a:t>
            </a:r>
            <a:r>
              <a:rPr lang="en-US" sz="2200" dirty="0" err="1" smtClean="0">
                <a:solidFill>
                  <a:srgbClr val="046B84"/>
                </a:solidFill>
              </a:rPr>
              <a:t>Hương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53999" y="5441133"/>
            <a:ext cx="7849357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Kênh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truyền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tương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Spirit Channel”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" y="2171801"/>
            <a:ext cx="2473431" cy="35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5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15923" y="110466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CP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Pacific Airlines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273236" y="2362954"/>
            <a:ext cx="6810884" cy="268545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Nhì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1" y="5748950"/>
            <a:ext cx="3034182" cy="7169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200" dirty="0" err="1" smtClean="0">
                <a:solidFill>
                  <a:srgbClr val="046B84"/>
                </a:solidFill>
              </a:rPr>
              <a:t>Trần</a:t>
            </a:r>
            <a:r>
              <a:rPr lang="en-US" sz="2200" dirty="0" smtClean="0">
                <a:solidFill>
                  <a:srgbClr val="046B84"/>
                </a:solidFill>
              </a:rPr>
              <a:t> Minh </a:t>
            </a:r>
            <a:r>
              <a:rPr lang="en-US" sz="2200" dirty="0" err="1" smtClean="0">
                <a:solidFill>
                  <a:srgbClr val="046B84"/>
                </a:solidFill>
              </a:rPr>
              <a:t>Hiếu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38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753999" y="5441133"/>
            <a:ext cx="7849357" cy="102475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>
                <a:solidFill>
                  <a:srgbClr val="046B84"/>
                </a:solidFill>
              </a:rPr>
              <a:t>: </a:t>
            </a:r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Hệ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thống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tính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toán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cân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bằng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trọng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tải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cất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cánh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cánh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tài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liệu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và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sơ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đồ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đường</a:t>
            </a:r>
            <a:r>
              <a:rPr lang="en-US" altLang="en-US" sz="2100" dirty="0" smtClean="0">
                <a:solidFill>
                  <a:srgbClr val="046B84"/>
                </a:solidFill>
              </a:rPr>
              <a:t> bay,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sân</a:t>
            </a:r>
            <a:r>
              <a:rPr lang="en-US" altLang="en-US" sz="2100" dirty="0" smtClean="0">
                <a:solidFill>
                  <a:srgbClr val="046B84"/>
                </a:solidFill>
              </a:rPr>
              <a:t> bay.”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7" y="2082297"/>
            <a:ext cx="2631989" cy="366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4" y="2099942"/>
            <a:ext cx="2059690" cy="302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95" y="2099941"/>
            <a:ext cx="2127563" cy="302838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83407" y="1239857"/>
            <a:ext cx="1080983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  <a:p>
            <a:pPr algn="ctr">
              <a:spcBef>
                <a:spcPts val="600"/>
              </a:spcBef>
            </a:pP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996697" y="5666611"/>
            <a:ext cx="6246891" cy="74581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6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600" dirty="0" smtClean="0">
                <a:solidFill>
                  <a:srgbClr val="046B84"/>
                </a:solidFill>
              </a:rPr>
              <a:t> 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600" dirty="0" smtClean="0">
                <a:solidFill>
                  <a:srgbClr val="046B84"/>
                </a:solidFill>
              </a:rPr>
              <a:t> 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600" dirty="0" smtClean="0">
                <a:solidFill>
                  <a:srgbClr val="046B84"/>
                </a:solidFill>
              </a:rPr>
              <a:t> </a:t>
            </a:r>
            <a:r>
              <a:rPr lang="en-US" altLang="en-US" sz="2600" dirty="0" err="1">
                <a:solidFill>
                  <a:srgbClr val="046B84"/>
                </a:solidFill>
              </a:rPr>
              <a:t>s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600" dirty="0" smtClean="0">
                <a:solidFill>
                  <a:srgbClr val="046B84"/>
                </a:solidFill>
              </a:rPr>
              <a:t> 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600" dirty="0" smtClean="0">
                <a:solidFill>
                  <a:srgbClr val="046B84"/>
                </a:solidFill>
              </a:rPr>
              <a:t>: “Con 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lăn</a:t>
            </a:r>
            <a:r>
              <a:rPr lang="en-US" altLang="en-US" sz="2600" dirty="0" smtClean="0">
                <a:solidFill>
                  <a:srgbClr val="046B84"/>
                </a:solidFill>
              </a:rPr>
              <a:t> </a:t>
            </a:r>
            <a:r>
              <a:rPr lang="en-US" altLang="en-US" sz="2600" dirty="0" err="1" smtClean="0">
                <a:solidFill>
                  <a:srgbClr val="046B84"/>
                </a:solidFill>
              </a:rPr>
              <a:t>nhựa</a:t>
            </a:r>
            <a:r>
              <a:rPr lang="en-US" altLang="en-US" sz="2600" dirty="0" smtClean="0">
                <a:solidFill>
                  <a:srgbClr val="046B84"/>
                </a:solidFill>
              </a:rPr>
              <a:t>”</a:t>
            </a:r>
            <a:endParaRPr lang="en-US" sz="26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26429" y="2628486"/>
            <a:ext cx="6540446" cy="229897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Huỳnh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000" dirty="0" smtClean="0">
                <a:solidFill>
                  <a:srgbClr val="046B84"/>
                </a:solidFill>
              </a:rPr>
              <a:t> Kim Thu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Anh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Tú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16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50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725190" y="186591"/>
            <a:ext cx="11077068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88157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315601" y="5958149"/>
            <a:ext cx="11616866" cy="54641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vụ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100" dirty="0" smtClean="0">
                <a:solidFill>
                  <a:srgbClr val="046B84"/>
                </a:solidFill>
              </a:rPr>
              <a:t> Group”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951430" y="2283402"/>
            <a:ext cx="6301212" cy="31486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Thanh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Hà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Trương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Thúy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Nga</a:t>
            </a:r>
            <a:endParaRPr lang="en-US" sz="20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0" y="2003820"/>
            <a:ext cx="2317688" cy="3124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39" y="2003819"/>
            <a:ext cx="2209819" cy="3124505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176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307195" y="5802842"/>
            <a:ext cx="11493970" cy="52681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vụ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100" dirty="0" smtClean="0">
                <a:solidFill>
                  <a:srgbClr val="046B84"/>
                </a:solidFill>
              </a:rPr>
              <a:t> Group”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21270" y="2410683"/>
            <a:ext cx="6065821" cy="271764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endParaRPr lang="en-US" sz="4800" i="1" dirty="0" smtClean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9961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Ngọc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Anh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Hương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Giang</a:t>
            </a:r>
            <a:endParaRPr lang="en-US" sz="2000" dirty="0">
              <a:solidFill>
                <a:srgbClr val="046B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18" y="2003820"/>
            <a:ext cx="2498756" cy="3124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4" y="2003820"/>
            <a:ext cx="2419545" cy="312450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456604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797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CĐBP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191756" y="5097101"/>
            <a:ext cx="7260880" cy="136878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Ứng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đọc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báo</a:t>
            </a:r>
            <a:r>
              <a:rPr lang="en-US" altLang="en-US" sz="2200" dirty="0" smtClean="0">
                <a:solidFill>
                  <a:srgbClr val="046B84"/>
                </a:solidFill>
              </a:rPr>
              <a:t>,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tạp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chí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phục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vụ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trên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chuyến</a:t>
            </a:r>
            <a:r>
              <a:rPr lang="en-US" altLang="en-US" sz="2200" dirty="0" smtClean="0">
                <a:solidFill>
                  <a:srgbClr val="046B84"/>
                </a:solidFill>
              </a:rPr>
              <a:t> bay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của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VNA</a:t>
            </a:r>
            <a:r>
              <a:rPr lang="en-US" altLang="en-US" sz="2200" dirty="0" smtClean="0">
                <a:solidFill>
                  <a:srgbClr val="046B84"/>
                </a:solidFill>
              </a:rPr>
              <a:t> Group”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191755" y="2190889"/>
            <a:ext cx="7260880" cy="260744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91375" y="5813471"/>
            <a:ext cx="3647294" cy="6524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Thị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Thanh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Thủy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4" y="2074727"/>
            <a:ext cx="3123212" cy="373874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47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969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7" y="186591"/>
            <a:ext cx="11301313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87231" y="2063160"/>
            <a:ext cx="6047715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15600" y="5128325"/>
            <a:ext cx="268887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smtClean="0">
                <a:solidFill>
                  <a:srgbClr val="046B84"/>
                </a:solidFill>
              </a:rPr>
              <a:t>Cao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Chí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Đức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288857" y="5128325"/>
            <a:ext cx="2652664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Quang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Huyền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4135"/>
            <a:ext cx="1581698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06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086417" y="5821378"/>
            <a:ext cx="10058400" cy="72427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Sắp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xếp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thêm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bãi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đỗ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mới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trong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sân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VAECO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" y="1756371"/>
            <a:ext cx="2248068" cy="3376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460" y="1756371"/>
            <a:ext cx="2247018" cy="33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42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69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7" y="186591"/>
            <a:ext cx="11337528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37588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12217" y="2063160"/>
            <a:ext cx="6122730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Trần</a:t>
            </a:r>
            <a:r>
              <a:rPr lang="en-US" altLang="en-US" sz="2200" dirty="0" smtClean="0">
                <a:solidFill>
                  <a:srgbClr val="046B84"/>
                </a:solidFill>
              </a:rPr>
              <a:t> Kim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Hồng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Phước</a:t>
            </a:r>
            <a:endParaRPr lang="en-US" sz="20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" y="1846907"/>
            <a:ext cx="2221518" cy="328141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22460" y="5913628"/>
            <a:ext cx="11948383" cy="55226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Bàn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công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tác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để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tháo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ngược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máy</a:t>
            </a:r>
            <a:r>
              <a:rPr lang="en-US" altLang="en-US" sz="2200" dirty="0">
                <a:solidFill>
                  <a:srgbClr val="046B84"/>
                </a:solidFill>
              </a:rPr>
              <a:t> bay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A350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297" y="1846907"/>
            <a:ext cx="2365124" cy="32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34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70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864010" y="186591"/>
            <a:ext cx="10561463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7351" y="1079569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012217" y="2063160"/>
            <a:ext cx="6065821" cy="304080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Dương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1283" y="5128325"/>
            <a:ext cx="263455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Hoàng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Việt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Anh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97351" y="5913628"/>
            <a:ext cx="10968869" cy="55226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Bàn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công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tác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để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tháo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ngược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máy</a:t>
            </a:r>
            <a:r>
              <a:rPr lang="en-US" altLang="en-US" sz="2200" dirty="0">
                <a:solidFill>
                  <a:srgbClr val="046B84"/>
                </a:solidFill>
              </a:rPr>
              <a:t> bay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A350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7" y="1911361"/>
            <a:ext cx="2418894" cy="3216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18" y="1911361"/>
            <a:ext cx="2330854" cy="32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3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71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864010" y="186591"/>
            <a:ext cx="10561463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97351" y="1079569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56604" y="6002448"/>
            <a:ext cx="10968869" cy="55226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sáng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kiến</a:t>
            </a:r>
            <a:r>
              <a:rPr lang="en-US" altLang="en-US" sz="2200" dirty="0">
                <a:solidFill>
                  <a:srgbClr val="046B84"/>
                </a:solidFill>
              </a:rPr>
              <a:t>: </a:t>
            </a:r>
            <a:r>
              <a:rPr lang="en-US" altLang="en-US" sz="2200" dirty="0" smtClean="0">
                <a:solidFill>
                  <a:srgbClr val="046B84"/>
                </a:solidFill>
              </a:rPr>
              <a:t>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Bàn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công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tác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để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tháo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ngược</a:t>
            </a:r>
            <a:r>
              <a:rPr lang="en-US" altLang="en-US" sz="2200" dirty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máy</a:t>
            </a:r>
            <a:r>
              <a:rPr lang="en-US" altLang="en-US" sz="2200" dirty="0">
                <a:solidFill>
                  <a:srgbClr val="046B84"/>
                </a:solidFill>
              </a:rPr>
              <a:t> bay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A350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569413" y="2073943"/>
            <a:ext cx="6439601" cy="3212588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56604" y="5106204"/>
            <a:ext cx="2866018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Lê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200" dirty="0" smtClean="0">
                <a:solidFill>
                  <a:srgbClr val="046B84"/>
                </a:solidFill>
              </a:rPr>
              <a:t> An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03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8" y="2095927"/>
            <a:ext cx="2234190" cy="30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72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3407" y="1239857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26429" y="2362954"/>
            <a:ext cx="6540446" cy="258280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Bùi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Hây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Tùng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Thanh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474444" y="5910420"/>
            <a:ext cx="9334122" cy="55546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8" y="2127101"/>
            <a:ext cx="2129051" cy="3001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35" y="2127101"/>
            <a:ext cx="2113645" cy="30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7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73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3407" y="1239857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26429" y="2399168"/>
            <a:ext cx="6540446" cy="254659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en-US" sz="48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Ngọc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Hoàng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Vũ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Chí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74444" y="5910420"/>
            <a:ext cx="9334122" cy="55546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3" y="1991299"/>
            <a:ext cx="2121442" cy="3137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39" y="1991299"/>
            <a:ext cx="2086628" cy="31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74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3407" y="1239857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26429" y="2399168"/>
            <a:ext cx="6540446" cy="254659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Bùi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Công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Dư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Trịnh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Viết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Tiến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74444" y="5910420"/>
            <a:ext cx="9334122" cy="55546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2" y="2051158"/>
            <a:ext cx="2210724" cy="3077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16" y="2051158"/>
            <a:ext cx="2306956" cy="30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4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75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3407" y="1239857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474444" y="5910420"/>
            <a:ext cx="9334122" cy="55546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71282" y="2403845"/>
            <a:ext cx="6540446" cy="253753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Phạm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Hiệu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366875" y="5128325"/>
            <a:ext cx="2703969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Hữu</a:t>
            </a:r>
            <a:r>
              <a:rPr lang="en-US" altLang="en-US" sz="2100" dirty="0" smtClean="0">
                <a:solidFill>
                  <a:srgbClr val="046B84"/>
                </a:solidFill>
              </a:rPr>
              <a:t> Y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0" y="1973655"/>
            <a:ext cx="2139108" cy="3148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99" y="2011573"/>
            <a:ext cx="2070920" cy="31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02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76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053455" y="186591"/>
            <a:ext cx="10269741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3407" y="1239857"/>
            <a:ext cx="10809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474444" y="5910420"/>
            <a:ext cx="9243587" cy="55546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>
                <a:solidFill>
                  <a:srgbClr val="046B84"/>
                </a:solidFill>
              </a:rPr>
              <a:t>s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dirty="0" smtClean="0">
                <a:solidFill>
                  <a:srgbClr val="046B84"/>
                </a:solidFill>
              </a:rPr>
              <a:t>: “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Chuyển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đổi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cấp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sạch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thành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thu</a:t>
            </a:r>
            <a:r>
              <a:rPr lang="en-US" altLang="en-US" sz="2200" dirty="0" smtClean="0">
                <a:solidFill>
                  <a:srgbClr val="046B84"/>
                </a:solidFill>
              </a:rPr>
              <a:t>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nước</a:t>
            </a:r>
            <a:r>
              <a:rPr lang="en-US" altLang="en-US" sz="2200" dirty="0" smtClean="0">
                <a:solidFill>
                  <a:srgbClr val="046B84"/>
                </a:solidFill>
              </a:rPr>
              <a:t>”</a:t>
            </a:r>
            <a:endParaRPr lang="en-US" sz="2200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2826429" y="2426330"/>
            <a:ext cx="6540446" cy="251943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2460" y="5128325"/>
            <a:ext cx="262979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Linh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433711" y="5128325"/>
            <a:ext cx="2637133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Vũ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Đình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Thực</a:t>
            </a:r>
            <a:endParaRPr lang="en-US" sz="2100" dirty="0">
              <a:solidFill>
                <a:srgbClr val="046B84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20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2" y="2299454"/>
            <a:ext cx="2019991" cy="2828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27" y="2299454"/>
            <a:ext cx="2097952" cy="28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56604" y="186591"/>
            <a:ext cx="11345654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4512" y="942903"/>
            <a:ext cx="108098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000" b="1" i="1" dirty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99571" y="4767987"/>
            <a:ext cx="6962116" cy="169790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altLang="en-US" sz="2200" i="1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200" i="1" dirty="0" smtClean="0">
                <a:solidFill>
                  <a:srgbClr val="046B84"/>
                </a:solidFill>
              </a:rPr>
              <a:t> </a:t>
            </a:r>
            <a:r>
              <a:rPr lang="en-US" altLang="en-US" sz="2200" i="1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200" i="1" dirty="0" smtClean="0">
                <a:solidFill>
                  <a:srgbClr val="046B84"/>
                </a:solidFill>
              </a:rPr>
              <a:t> </a:t>
            </a:r>
            <a:r>
              <a:rPr lang="en-US" altLang="en-US" sz="2200" i="1" dirty="0" err="1">
                <a:solidFill>
                  <a:srgbClr val="046B84"/>
                </a:solidFill>
              </a:rPr>
              <a:t>s</a:t>
            </a:r>
            <a:r>
              <a:rPr lang="en-US" altLang="en-US" sz="2200" i="1" dirty="0" err="1" smtClean="0">
                <a:solidFill>
                  <a:srgbClr val="046B84"/>
                </a:solidFill>
              </a:rPr>
              <a:t>áng</a:t>
            </a:r>
            <a:r>
              <a:rPr lang="en-US" altLang="en-US" sz="2200" i="1" dirty="0" smtClean="0">
                <a:solidFill>
                  <a:srgbClr val="046B84"/>
                </a:solidFill>
              </a:rPr>
              <a:t> </a:t>
            </a:r>
            <a:r>
              <a:rPr lang="en-US" altLang="en-US" sz="2200" i="1" dirty="0" err="1" smtClean="0">
                <a:solidFill>
                  <a:srgbClr val="046B84"/>
                </a:solidFill>
              </a:rPr>
              <a:t>kiến</a:t>
            </a:r>
            <a:r>
              <a:rPr lang="en-US" altLang="en-US" sz="2200" i="1" dirty="0" smtClean="0">
                <a:solidFill>
                  <a:srgbClr val="046B84"/>
                </a:solidFill>
              </a:rPr>
              <a:t>: “</a:t>
            </a:r>
            <a:r>
              <a:rPr lang="vi-VN" altLang="en-US" sz="2200" i="1" dirty="0">
                <a:solidFill>
                  <a:srgbClr val="046B84"/>
                </a:solidFill>
              </a:rPr>
              <a:t>Chính sách giá và tải tổng thể cho 02 nguồn hàng Samsung và Uniqlo của KWE, tạo đà phát triển thêm nguồn hàng/sản lượng mới của cả KWE và VNA. </a:t>
            </a:r>
            <a:r>
              <a:rPr lang="en-US" altLang="en-US" sz="2200" i="1" dirty="0" smtClean="0">
                <a:solidFill>
                  <a:srgbClr val="046B84"/>
                </a:solidFill>
              </a:rPr>
              <a:t>”</a:t>
            </a:r>
            <a:endParaRPr lang="en-US" sz="2200" i="1" dirty="0">
              <a:solidFill>
                <a:srgbClr val="046B84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499571" y="2123266"/>
            <a:ext cx="6962116" cy="2187143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800" i="1" dirty="0" err="1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Nhất</a:t>
            </a:r>
            <a:r>
              <a:rPr lang="en-US" sz="4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32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32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15600" y="186591"/>
            <a:ext cx="1372196" cy="66900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37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8" y="2123266"/>
            <a:ext cx="2729630" cy="369020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456604" y="5813471"/>
            <a:ext cx="3373012" cy="652417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200" dirty="0" err="1" smtClean="0">
                <a:solidFill>
                  <a:srgbClr val="046B84"/>
                </a:solidFill>
              </a:rPr>
              <a:t>Lưu</a:t>
            </a:r>
            <a:r>
              <a:rPr lang="en-US" altLang="en-US" sz="2200" dirty="0" smtClean="0">
                <a:solidFill>
                  <a:srgbClr val="046B84"/>
                </a:solidFill>
              </a:rPr>
              <a:t> Minh </a:t>
            </a:r>
            <a:r>
              <a:rPr lang="en-US" altLang="en-US" sz="2200" dirty="0" err="1" smtClean="0">
                <a:solidFill>
                  <a:srgbClr val="046B84"/>
                </a:solidFill>
              </a:rPr>
              <a:t>Việt</a:t>
            </a:r>
            <a:endParaRPr lang="en-US" sz="2200" dirty="0">
              <a:solidFill>
                <a:srgbClr val="046B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96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98" y="613783"/>
            <a:ext cx="737937" cy="7578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0651" y="1568030"/>
            <a:ext cx="397443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đoàn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ty </a:t>
            </a:r>
          </a:p>
          <a:p>
            <a:pPr algn="ctr"/>
            <a:r>
              <a:rPr lang="en-US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17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</a:t>
            </a:r>
          </a:p>
          <a:p>
            <a:pPr algn="ctr"/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1149789" y="2453489"/>
            <a:ext cx="11042210" cy="8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VNAer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hiến</a:t>
            </a:r>
            <a:r>
              <a:rPr lang="en-US" sz="4400" b="1" dirty="0" smtClean="0">
                <a:solidFill>
                  <a:srgbClr val="FFDC39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Vietnam </a:t>
            </a:r>
            <a:r>
              <a:rPr lang="en-US" sz="3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Airlines</a:t>
            </a:r>
            <a:r>
              <a:rPr lang="en-US" sz="3400" b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4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666" y="5972761"/>
            <a:ext cx="11232333" cy="63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dịp</a:t>
            </a:r>
            <a:r>
              <a:rPr lang="en-US" i="1" dirty="0" smtClean="0"/>
              <a:t> </a:t>
            </a:r>
            <a:r>
              <a:rPr lang="en-US" i="1" dirty="0" err="1" smtClean="0"/>
              <a:t>Tháng</a:t>
            </a:r>
            <a:r>
              <a:rPr lang="en-US" i="1" dirty="0" smtClean="0"/>
              <a:t> </a:t>
            </a:r>
            <a:r>
              <a:rPr lang="en-US" i="1" dirty="0" err="1" smtClean="0"/>
              <a:t>Công</a:t>
            </a:r>
            <a:r>
              <a:rPr lang="en-US" i="1" dirty="0" smtClean="0"/>
              <a:t> </a:t>
            </a:r>
            <a:r>
              <a:rPr lang="en-US" i="1" dirty="0" err="1" smtClean="0"/>
              <a:t>nhân</a:t>
            </a:r>
            <a:r>
              <a:rPr lang="en-US" i="1" dirty="0" smtClean="0"/>
              <a:t> </a:t>
            </a:r>
            <a:r>
              <a:rPr lang="en-US" i="1" dirty="0" err="1" smtClean="0"/>
              <a:t>năm</a:t>
            </a:r>
            <a:r>
              <a:rPr lang="en-US" i="1" dirty="0" smtClean="0"/>
              <a:t> 2021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hưởng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 err="1" smtClean="0"/>
              <a:t>Chương</a:t>
            </a:r>
            <a:r>
              <a:rPr lang="en-US" i="1" dirty="0" smtClean="0"/>
              <a:t> </a:t>
            </a:r>
            <a:r>
              <a:rPr lang="en-US" i="1" dirty="0" err="1" smtClean="0"/>
              <a:t>trình</a:t>
            </a:r>
            <a:r>
              <a:rPr lang="en-US" i="1" dirty="0" smtClean="0"/>
              <a:t>: “75 </a:t>
            </a:r>
            <a:r>
              <a:rPr lang="en-US" i="1" dirty="0" err="1" smtClean="0"/>
              <a:t>nghìn</a:t>
            </a:r>
            <a:r>
              <a:rPr lang="en-US" i="1" dirty="0" smtClean="0"/>
              <a:t> </a:t>
            </a:r>
            <a:r>
              <a:rPr lang="en-US" i="1" dirty="0" err="1" smtClean="0"/>
              <a:t>sáng</a:t>
            </a:r>
            <a:r>
              <a:rPr lang="en-US" i="1" dirty="0" smtClean="0"/>
              <a:t> </a:t>
            </a:r>
            <a:r>
              <a:rPr lang="en-US" i="1" dirty="0" err="1" smtClean="0"/>
              <a:t>kiến</a:t>
            </a:r>
            <a:r>
              <a:rPr lang="en-US" i="1" dirty="0" smtClean="0"/>
              <a:t>, </a:t>
            </a:r>
            <a:r>
              <a:rPr lang="en-US" i="1" dirty="0" err="1" smtClean="0"/>
              <a:t>vượt</a:t>
            </a:r>
            <a:r>
              <a:rPr lang="en-US" i="1" dirty="0" smtClean="0"/>
              <a:t> </a:t>
            </a:r>
            <a:r>
              <a:rPr lang="en-US" i="1" dirty="0" err="1" smtClean="0"/>
              <a:t>khó</a:t>
            </a:r>
            <a:r>
              <a:rPr lang="en-US" i="1" dirty="0" smtClean="0"/>
              <a:t>, </a:t>
            </a:r>
            <a:r>
              <a:rPr lang="en-US" i="1" dirty="0" err="1" smtClean="0"/>
              <a:t>phát</a:t>
            </a:r>
            <a:r>
              <a:rPr lang="en-US" i="1" dirty="0" smtClean="0"/>
              <a:t> </a:t>
            </a:r>
            <a:r>
              <a:rPr lang="en-US" i="1" dirty="0" err="1" smtClean="0"/>
              <a:t>triển</a:t>
            </a:r>
            <a:r>
              <a:rPr lang="en-US" i="1" dirty="0" smtClean="0"/>
              <a:t>” </a:t>
            </a:r>
            <a:r>
              <a:rPr lang="en-US" i="1" dirty="0" err="1" smtClean="0"/>
              <a:t>của</a:t>
            </a:r>
            <a:r>
              <a:rPr lang="en-US" i="1" dirty="0" smtClean="0"/>
              <a:t> </a:t>
            </a:r>
            <a:r>
              <a:rPr lang="en-US" i="1" dirty="0" err="1" smtClean="0"/>
              <a:t>Tổng</a:t>
            </a:r>
            <a:r>
              <a:rPr lang="en-US" i="1" dirty="0" smtClean="0"/>
              <a:t> </a:t>
            </a:r>
            <a:r>
              <a:rPr lang="en-US" i="1" dirty="0" err="1" smtClean="0"/>
              <a:t>Liên</a:t>
            </a:r>
            <a:r>
              <a:rPr lang="en-US" i="1" dirty="0" smtClean="0"/>
              <a:t> </a:t>
            </a:r>
            <a:r>
              <a:rPr lang="en-US" i="1" dirty="0" err="1" smtClean="0"/>
              <a:t>đoàn</a:t>
            </a:r>
            <a:r>
              <a:rPr lang="en-US" i="1" dirty="0" smtClean="0"/>
              <a:t> Lao </a:t>
            </a:r>
            <a:r>
              <a:rPr lang="en-US" i="1" dirty="0" err="1" smtClean="0"/>
              <a:t>động</a:t>
            </a:r>
            <a:r>
              <a:rPr lang="en-US" i="1" dirty="0" smtClean="0"/>
              <a:t> </a:t>
            </a:r>
            <a:r>
              <a:rPr lang="en-US" i="1" dirty="0" err="1" smtClean="0"/>
              <a:t>việt</a:t>
            </a:r>
            <a:r>
              <a:rPr lang="en-US" i="1" dirty="0" smtClean="0"/>
              <a:t> Nam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0" y="3702867"/>
            <a:ext cx="3537286" cy="218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62" y="3702867"/>
            <a:ext cx="3163236" cy="2179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1" y="3705764"/>
            <a:ext cx="3267343" cy="2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44510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3157850" y="2250749"/>
            <a:ext cx="6004258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64651" y="5402046"/>
            <a:ext cx="2749742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Văn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Dương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84356" y="6034058"/>
            <a:ext cx="8944823" cy="520651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tháo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lắp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lốp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tàu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F396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2" y="2055138"/>
            <a:ext cx="2390114" cy="33469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9162108" y="5369122"/>
            <a:ext cx="2749742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2000" dirty="0" err="1" smtClean="0">
                <a:solidFill>
                  <a:srgbClr val="046B84"/>
                </a:solidFill>
              </a:rPr>
              <a:t>Đường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Anh</a:t>
            </a:r>
            <a:r>
              <a:rPr lang="en-US" sz="2000" dirty="0" smtClean="0">
                <a:solidFill>
                  <a:srgbClr val="046B84"/>
                </a:solidFill>
              </a:rPr>
              <a:t> </a:t>
            </a:r>
            <a:r>
              <a:rPr lang="en-US" sz="2000" dirty="0" err="1" smtClean="0">
                <a:solidFill>
                  <a:srgbClr val="046B84"/>
                </a:solidFill>
              </a:rPr>
              <a:t>Tâm</a:t>
            </a:r>
            <a:endParaRPr lang="en-US" sz="2000" dirty="0">
              <a:solidFill>
                <a:srgbClr val="046B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742" y="2130339"/>
            <a:ext cx="2264474" cy="32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6827" y="3001224"/>
            <a:ext cx="5520132" cy="2355282"/>
          </a:xfrm>
          <a:prstGeom prst="ribbon">
            <a:avLst>
              <a:gd name="adj1" fmla="val 12122"/>
              <a:gd name="adj2" fmla="val 75000"/>
            </a:avLst>
          </a:prstGeom>
          <a:gradFill>
            <a:gsLst>
              <a:gs pos="0">
                <a:srgbClr val="FFC000"/>
              </a:gs>
              <a:gs pos="74000">
                <a:srgbClr val="008080"/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08000" tIns="180000" rIns="180000" bIns="108000" rtlCol="0">
            <a:noAutofit/>
          </a:bodyPr>
          <a:lstStyle/>
          <a:p>
            <a:pPr marL="269875" lvl="2" indent="-269875"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tabLst>
                <a:tab pos="0" algn="l"/>
              </a:tabLst>
            </a:pPr>
            <a:endParaRPr lang="vi-VN" sz="2800" b="1" dirty="0" smtClean="0">
              <a:ea typeface="+mj-ea"/>
              <a:cs typeface="Times New Roman" pitchFamily="18" charset="0"/>
            </a:endParaRPr>
          </a:p>
          <a:p>
            <a:pPr marL="269875" lvl="2" indent="-269875"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tabLst>
                <a:tab pos="0" algn="l"/>
              </a:tabLst>
            </a:pPr>
            <a:r>
              <a:rPr lang="nl-NL" sz="2800" b="1" dirty="0" smtClean="0">
                <a:ea typeface="+mj-ea"/>
                <a:cs typeface="Times New Roman" pitchFamily="18" charset="0"/>
              </a:rPr>
              <a:t>Xin </a:t>
            </a:r>
            <a:r>
              <a:rPr lang="nl-NL" sz="2800" b="1" dirty="0">
                <a:ea typeface="+mj-ea"/>
                <a:cs typeface="Times New Roman" pitchFamily="18" charset="0"/>
              </a:rPr>
              <a:t>trân trọng cảm </a:t>
            </a:r>
            <a:r>
              <a:rPr lang="nl-NL" sz="2800" b="1" dirty="0" smtClean="0">
                <a:ea typeface="+mj-ea"/>
                <a:cs typeface="Times New Roman" pitchFamily="18" charset="0"/>
              </a:rPr>
              <a:t>ơn</a:t>
            </a:r>
            <a:r>
              <a:rPr lang="vi-VN" sz="2800" b="1" dirty="0" smtClean="0">
                <a:ea typeface="+mj-ea"/>
                <a:cs typeface="Times New Roman" pitchFamily="18" charset="0"/>
              </a:rPr>
              <a:t>!</a:t>
            </a:r>
            <a:endParaRPr lang="vi-VN" sz="2800" b="1" dirty="0">
              <a:ea typeface="+mj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6B8D-D74E-47CD-B5EE-156060B7CD17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7170" name="Picture 2" descr="E:\Tổ TTCĐ\bao-cao-thuong-nien-2018-tmp-0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27" y="92874"/>
            <a:ext cx="5223165" cy="6723562"/>
          </a:xfrm>
          <a:prstGeom prst="roundRect">
            <a:avLst>
              <a:gd name="adj" fmla="val 6585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0551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5106B60-B055-45EA-B6C5-F4D818CF9E07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40208" y="186591"/>
            <a:ext cx="10875800" cy="77089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Cuộc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“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VNAer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tự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hào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cống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 err="1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hiến</a:t>
            </a:r>
            <a:r>
              <a:rPr lang="en-US" altLang="en-US" sz="4000" dirty="0" smtClean="0">
                <a:solidFill>
                  <a:srgbClr val="046B8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sz="4000" dirty="0">
              <a:solidFill>
                <a:srgbClr val="046B8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0208" y="1144510"/>
            <a:ext cx="108098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CĐCS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TNHH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MTV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i="1" dirty="0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000" b="1" i="1" dirty="0" err="1" smtClean="0">
                <a:solidFill>
                  <a:srgbClr val="FFDC3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VAECO</a:t>
            </a:r>
            <a:endParaRPr lang="en-US" sz="3000" b="1" i="1" dirty="0" smtClean="0">
              <a:solidFill>
                <a:srgbClr val="FFDC3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407229" y="2207006"/>
            <a:ext cx="6004258" cy="295568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Giải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Khuyến</a:t>
            </a:r>
            <a:r>
              <a:rPr lang="en-US" sz="46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46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khích</a:t>
            </a:r>
            <a:endParaRPr lang="en-US" sz="4600" i="1" dirty="0">
              <a:solidFill>
                <a:srgbClr val="046B84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spcBef>
                <a:spcPts val="1000"/>
              </a:spcBef>
            </a:pP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mục</a:t>
            </a:r>
            <a:r>
              <a:rPr lang="en-US" sz="2800" i="1" dirty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Sáng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tạo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2800" i="1" dirty="0" err="1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VNA</a:t>
            </a:r>
            <a:r>
              <a:rPr lang="en-US" sz="2800" i="1" dirty="0" smtClean="0">
                <a:solidFill>
                  <a:srgbClr val="046B84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5628" y="5731962"/>
            <a:ext cx="2749742" cy="538286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000" dirty="0" err="1" smtClean="0">
                <a:solidFill>
                  <a:srgbClr val="046B84"/>
                </a:solidFill>
              </a:rPr>
              <a:t>Nguyễn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Viết</a:t>
            </a:r>
            <a:r>
              <a:rPr lang="en-US" altLang="en-US" sz="2000" dirty="0" smtClean="0">
                <a:solidFill>
                  <a:srgbClr val="046B84"/>
                </a:solidFill>
              </a:rPr>
              <a:t> </a:t>
            </a:r>
            <a:r>
              <a:rPr lang="en-US" altLang="en-US" sz="2000" dirty="0" err="1" smtClean="0">
                <a:solidFill>
                  <a:srgbClr val="046B84"/>
                </a:solidFill>
              </a:rPr>
              <a:t>Thuận</a:t>
            </a:r>
            <a:endParaRPr lang="en-US" sz="2000" dirty="0">
              <a:solidFill>
                <a:srgbClr val="046B84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25102" y="184135"/>
            <a:ext cx="1372196" cy="768434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500" u="sng" dirty="0" smtClean="0">
                <a:solidFill>
                  <a:srgbClr val="046B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SBD 04</a:t>
            </a:r>
            <a:endParaRPr lang="en-US" sz="2500" u="sng" dirty="0">
              <a:solidFill>
                <a:srgbClr val="046B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999823" y="5671189"/>
            <a:ext cx="7450223" cy="665772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altLang="en-US" sz="2100" dirty="0" err="1" smtClean="0">
                <a:solidFill>
                  <a:srgbClr val="046B84"/>
                </a:solidFill>
              </a:rPr>
              <a:t>Đồng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tác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giả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sáng</a:t>
            </a:r>
            <a:r>
              <a:rPr lang="en-US" altLang="en-US" sz="2100" dirty="0">
                <a:solidFill>
                  <a:srgbClr val="046B84"/>
                </a:solidFill>
              </a:rPr>
              <a:t> </a:t>
            </a:r>
            <a:r>
              <a:rPr lang="en-US" altLang="en-US" sz="2100" dirty="0" err="1">
                <a:solidFill>
                  <a:srgbClr val="046B84"/>
                </a:solidFill>
              </a:rPr>
              <a:t>kiến</a:t>
            </a:r>
            <a:r>
              <a:rPr lang="en-US" altLang="en-US" sz="2100" dirty="0" smtClean="0">
                <a:solidFill>
                  <a:srgbClr val="046B84"/>
                </a:solidFill>
              </a:rPr>
              <a:t>: </a:t>
            </a:r>
          </a:p>
          <a:p>
            <a:r>
              <a:rPr lang="en-US" altLang="en-US" sz="2100" dirty="0" smtClean="0">
                <a:solidFill>
                  <a:srgbClr val="046B84"/>
                </a:solidFill>
              </a:rPr>
              <a:t>“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Chế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tạo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dụng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cụ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tháo</a:t>
            </a:r>
            <a:r>
              <a:rPr lang="en-US" altLang="en-US" sz="2100" dirty="0" smtClean="0">
                <a:solidFill>
                  <a:srgbClr val="046B84"/>
                </a:solidFill>
              </a:rPr>
              <a:t>,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lắp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lốp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xe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kéo</a:t>
            </a:r>
            <a:r>
              <a:rPr lang="en-US" altLang="en-US" sz="2100" dirty="0" smtClean="0">
                <a:solidFill>
                  <a:srgbClr val="046B84"/>
                </a:solidFill>
              </a:rPr>
              <a:t>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tàu</a:t>
            </a:r>
            <a:r>
              <a:rPr lang="en-US" altLang="en-US" sz="2100" dirty="0" smtClean="0">
                <a:solidFill>
                  <a:srgbClr val="046B84"/>
                </a:solidFill>
              </a:rPr>
              <a:t> bay </a:t>
            </a:r>
            <a:r>
              <a:rPr lang="en-US" altLang="en-US" sz="2100" dirty="0" err="1" smtClean="0">
                <a:solidFill>
                  <a:srgbClr val="046B84"/>
                </a:solidFill>
              </a:rPr>
              <a:t>F396</a:t>
            </a:r>
            <a:r>
              <a:rPr lang="en-US" altLang="en-US" sz="2100" dirty="0" smtClean="0">
                <a:solidFill>
                  <a:srgbClr val="046B84"/>
                </a:solidFill>
              </a:rPr>
              <a:t>”</a:t>
            </a:r>
            <a:endParaRPr lang="en-US" sz="2100" dirty="0">
              <a:solidFill>
                <a:srgbClr val="046B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8" y="2207006"/>
            <a:ext cx="2540582" cy="35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81225153837_16_9 MASTER TEMPLAT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>
            <a:solidFill>
              <a:srgbClr val="D2A43B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 MASTER TEMPLATE (Read-Only)" id="{51302CA3-94BA-A64F-9952-FCC845B2353F}" vid="{A1500935-33A5-5140-ABF7-B64B65B1F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1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3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4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5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5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6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6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0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2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3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74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8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9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67E16A060965194DA9F8F1CC023E6FB3" ma:contentTypeVersion="1" ma:contentTypeDescription="Upload an image or a photograph." ma:contentTypeScope="" ma:versionID="f726c4485e8a194cd98db7cedc0d1c3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61423ee02c129842ed0382a19280e9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F74145-C2A5-4092-B57C-A2B91E488FD9}"/>
</file>

<file path=customXml/itemProps2.xml><?xml version="1.0" encoding="utf-8"?>
<ds:datastoreItem xmlns:ds="http://schemas.openxmlformats.org/officeDocument/2006/customXml" ds:itemID="{D9482FAB-443E-47FD-8AB0-B1B094824DC7}"/>
</file>

<file path=customXml/itemProps3.xml><?xml version="1.0" encoding="utf-8"?>
<ds:datastoreItem xmlns:ds="http://schemas.openxmlformats.org/officeDocument/2006/customXml" ds:itemID="{E3DAAFC7-74CC-4C9C-BB75-3B655F30B8F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6185</TotalTime>
  <Words>4840</Words>
  <Application>Microsoft Office PowerPoint</Application>
  <PresentationFormat>Widescreen</PresentationFormat>
  <Paragraphs>720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Montserrat</vt:lpstr>
      <vt:lpstr>Montserrat SemiBold</vt:lpstr>
      <vt:lpstr>Tahoma</vt:lpstr>
      <vt:lpstr>Times New Roman</vt:lpstr>
      <vt:lpstr>Wingdings</vt:lpstr>
      <vt:lpstr>20181225153837_16_9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ts83dnk</dc:creator>
  <cp:lastModifiedBy>HP</cp:lastModifiedBy>
  <cp:revision>457</cp:revision>
  <cp:lastPrinted>2019-09-11T04:13:43Z</cp:lastPrinted>
  <dcterms:created xsi:type="dcterms:W3CDTF">2019-07-03T04:28:39Z</dcterms:created>
  <dcterms:modified xsi:type="dcterms:W3CDTF">2021-06-11T01:55:17Z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0x0101020067E16A060965194DA9F8F1CC023E6FB3</vt:lpwstr>
  </property>
</Properties>
</file>